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6" r:id="rId3"/>
    <p:sldId id="316" r:id="rId4"/>
    <p:sldId id="308" r:id="rId5"/>
    <p:sldId id="319" r:id="rId6"/>
    <p:sldId id="307" r:id="rId7"/>
    <p:sldId id="315" r:id="rId8"/>
    <p:sldId id="318" r:id="rId9"/>
    <p:sldId id="309" r:id="rId10"/>
    <p:sldId id="322" r:id="rId11"/>
    <p:sldId id="313" r:id="rId12"/>
    <p:sldId id="320" r:id="rId13"/>
    <p:sldId id="317" r:id="rId14"/>
    <p:sldId id="310" r:id="rId15"/>
    <p:sldId id="312" r:id="rId16"/>
    <p:sldId id="3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of the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kidney</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C18.5 Maintaining Haemodialysis Equipment </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18.5.1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Explain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 function of the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kidney</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6" name="Rechthoek 5"/>
          <p:cNvSpPr/>
          <p:nvPr/>
        </p:nvSpPr>
        <p:spPr>
          <a:xfrm>
            <a:off x="476250" y="1928604"/>
            <a:ext cx="4800994" cy="1631216"/>
          </a:xfrm>
          <a:prstGeom prst="rect">
            <a:avLst/>
          </a:prstGeom>
        </p:spPr>
        <p:txBody>
          <a:bodyPr wrap="square">
            <a:spAutoFit/>
          </a:bodyPr>
          <a:lstStyle/>
          <a:p>
            <a:pPr marL="742950" lvl="1" indent="-285750">
              <a:spcAft>
                <a:spcPts val="0"/>
              </a:spcAft>
              <a:buFont typeface="Courier New" panose="02070309020205020404" pitchFamily="49" charset="0"/>
              <a:buChar char="o"/>
            </a:pPr>
            <a:r>
              <a:rPr lang="en-US" sz="2000" dirty="0" smtClean="0">
                <a:latin typeface="+mj-lt"/>
                <a:ea typeface="Times New Roman" panose="02020603050405020304" pitchFamily="18" charset="0"/>
                <a:cs typeface="Arial" panose="020B0604020202020204" pitchFamily="34" charset="0"/>
              </a:rPr>
              <a:t>Structure </a:t>
            </a:r>
            <a:r>
              <a:rPr lang="en-US" sz="2000" dirty="0">
                <a:latin typeface="+mj-lt"/>
                <a:ea typeface="Times New Roman" panose="02020603050405020304" pitchFamily="18" charset="0"/>
                <a:cs typeface="Arial" panose="020B0604020202020204" pitchFamily="34" charset="0"/>
              </a:rPr>
              <a:t>and physiology</a:t>
            </a:r>
            <a:endParaRPr lang="en-GB" sz="2000" dirty="0">
              <a:latin typeface="+mj-lt"/>
              <a:ea typeface="Times New Roman" panose="02020603050405020304" pitchFamily="18" charset="0"/>
              <a:cs typeface="Times New Roman" panose="02020603050405020304" pitchFamily="18" charset="0"/>
            </a:endParaRPr>
          </a:p>
          <a:p>
            <a:pPr marL="742950" lvl="1" indent="-285750">
              <a:spcAft>
                <a:spcPts val="0"/>
              </a:spcAft>
              <a:buFont typeface="Courier New" panose="02070309020205020404" pitchFamily="49" charset="0"/>
              <a:buChar char="o"/>
            </a:pPr>
            <a:r>
              <a:rPr lang="en-US" sz="2000" dirty="0">
                <a:latin typeface="+mj-lt"/>
                <a:ea typeface="Times New Roman" panose="02020603050405020304" pitchFamily="18" charset="0"/>
                <a:cs typeface="Arial" panose="020B0604020202020204" pitchFamily="34" charset="0"/>
              </a:rPr>
              <a:t>Blood filtration </a:t>
            </a:r>
            <a:endParaRPr lang="en-GB" sz="2000" dirty="0">
              <a:latin typeface="+mj-lt"/>
              <a:ea typeface="Times New Roman" panose="02020603050405020304" pitchFamily="18" charset="0"/>
              <a:cs typeface="Times New Roman" panose="02020603050405020304" pitchFamily="18" charset="0"/>
            </a:endParaRPr>
          </a:p>
          <a:p>
            <a:pPr marL="742950" lvl="1" indent="-285750">
              <a:spcAft>
                <a:spcPts val="0"/>
              </a:spcAft>
              <a:buFont typeface="Courier New" panose="02070309020205020404" pitchFamily="49" charset="0"/>
              <a:buChar char="o"/>
            </a:pPr>
            <a:r>
              <a:rPr lang="en-US" sz="2000" dirty="0">
                <a:latin typeface="+mj-lt"/>
                <a:ea typeface="Times New Roman" panose="02020603050405020304" pitchFamily="18" charset="0"/>
                <a:cs typeface="Arial" panose="020B0604020202020204" pitchFamily="34" charset="0"/>
              </a:rPr>
              <a:t>Excretion and relation to ureters</a:t>
            </a:r>
            <a:endParaRPr lang="en-GB" sz="2000" dirty="0">
              <a:latin typeface="+mj-lt"/>
              <a:ea typeface="Times New Roman" panose="02020603050405020304" pitchFamily="18" charset="0"/>
              <a:cs typeface="Times New Roman" panose="02020603050405020304" pitchFamily="18" charset="0"/>
            </a:endParaRPr>
          </a:p>
          <a:p>
            <a:pPr marL="742950" lvl="1" indent="-285750">
              <a:spcAft>
                <a:spcPts val="0"/>
              </a:spcAft>
              <a:buFont typeface="Courier New" panose="02070309020205020404" pitchFamily="49" charset="0"/>
              <a:buChar char="o"/>
            </a:pPr>
            <a:r>
              <a:rPr lang="en-US" sz="2000" dirty="0" smtClean="0">
                <a:latin typeface="+mj-lt"/>
                <a:ea typeface="Times New Roman" panose="02020603050405020304" pitchFamily="18" charset="0"/>
                <a:cs typeface="Arial" panose="020B0604020202020204" pitchFamily="34" charset="0"/>
              </a:rPr>
              <a:t>Osmosis</a:t>
            </a:r>
          </a:p>
          <a:p>
            <a:pPr marL="742950" lvl="1" indent="-285750">
              <a:spcAft>
                <a:spcPts val="0"/>
              </a:spcAft>
              <a:buFont typeface="Courier New" panose="02070309020205020404" pitchFamily="49" charset="0"/>
              <a:buChar char="o"/>
            </a:pPr>
            <a:r>
              <a:rPr lang="en-US" sz="2000" b="1" dirty="0" smtClean="0">
                <a:solidFill>
                  <a:srgbClr val="7030A0"/>
                </a:solidFill>
                <a:effectLst/>
                <a:latin typeface="+mj-lt"/>
                <a:ea typeface="Times New Roman" panose="02020603050405020304" pitchFamily="18" charset="0"/>
                <a:cs typeface="Arial" panose="020B0604020202020204" pitchFamily="34" charset="0"/>
              </a:rPr>
              <a:t>Main diseases and Treatments</a:t>
            </a:r>
            <a:endParaRPr lang="en-GB" sz="2000" b="1" dirty="0">
              <a:solidFill>
                <a:srgbClr val="7030A0"/>
              </a:solidFill>
              <a:effectLst/>
              <a:latin typeface="+mj-lt"/>
              <a:ea typeface="Times New Roman" panose="02020603050405020304" pitchFamily="18" charset="0"/>
              <a:cs typeface="Times New Roman" panose="02020603050405020304" pitchFamily="18" charset="0"/>
            </a:endParaRPr>
          </a:p>
        </p:txBody>
      </p:sp>
      <p:pic>
        <p:nvPicPr>
          <p:cNvPr id="7" name="Afbeelding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37138" y="1410967"/>
            <a:ext cx="2772160" cy="3743170"/>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Osmosis</a:t>
            </a:r>
          </a:p>
        </p:txBody>
      </p:sp>
      <p:cxnSp>
        <p:nvCxnSpPr>
          <p:cNvPr id="11" name="Rechte verbindingslijn 10"/>
          <p:cNvCxnSpPr/>
          <p:nvPr/>
        </p:nvCxnSpPr>
        <p:spPr>
          <a:xfrm>
            <a:off x="612949" y="1266092"/>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pic>
        <p:nvPicPr>
          <p:cNvPr id="4" name="Afbeelding 3"/>
          <p:cNvPicPr>
            <a:picLocks noChangeAspect="1"/>
          </p:cNvPicPr>
          <p:nvPr/>
        </p:nvPicPr>
        <p:blipFill>
          <a:blip r:embed="rId2"/>
          <a:stretch>
            <a:fillRect/>
          </a:stretch>
        </p:blipFill>
        <p:spPr>
          <a:xfrm>
            <a:off x="3606890" y="103334"/>
            <a:ext cx="7154895" cy="6147163"/>
          </a:xfrm>
          <a:prstGeom prst="rect">
            <a:avLst/>
          </a:prstGeom>
        </p:spPr>
      </p:pic>
    </p:spTree>
    <p:extLst>
      <p:ext uri="{BB962C8B-B14F-4D97-AF65-F5344CB8AC3E}">
        <p14:creationId xmlns:p14="http://schemas.microsoft.com/office/powerpoint/2010/main" val="1783485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Tools used for diagnosis of renal disease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357729" y="1517606"/>
            <a:ext cx="3715733" cy="400110"/>
          </a:xfrm>
          <a:prstGeom prst="rect">
            <a:avLst/>
          </a:prstGeom>
        </p:spPr>
        <p:txBody>
          <a:bodyPr wrap="square">
            <a:spAutoFit/>
          </a:bodyPr>
          <a:lstStyle/>
          <a:p>
            <a:pPr lvl="0">
              <a:spcAft>
                <a:spcPts val="600"/>
              </a:spcAft>
            </a:pPr>
            <a:r>
              <a:rPr lang="en-GB" sz="2000" b="1" dirty="0" smtClean="0">
                <a:solidFill>
                  <a:srgbClr val="7030A0"/>
                </a:solidFill>
                <a:latin typeface="Calibri Light" panose="020F0302020204030204"/>
              </a:rPr>
              <a:t>1. Clinical findings &amp; physical exam</a:t>
            </a:r>
          </a:p>
        </p:txBody>
      </p:sp>
      <p:grpSp>
        <p:nvGrpSpPr>
          <p:cNvPr id="3" name="Groep 2"/>
          <p:cNvGrpSpPr/>
          <p:nvPr/>
        </p:nvGrpSpPr>
        <p:grpSpPr>
          <a:xfrm>
            <a:off x="357728" y="1684581"/>
            <a:ext cx="11694935" cy="4156922"/>
            <a:chOff x="357728" y="1684581"/>
            <a:chExt cx="11694935" cy="4156922"/>
          </a:xfrm>
        </p:grpSpPr>
        <p:pic>
          <p:nvPicPr>
            <p:cNvPr id="17" name="Afbeelding 16"/>
            <p:cNvPicPr>
              <a:picLocks noChangeAspect="1"/>
            </p:cNvPicPr>
            <p:nvPr/>
          </p:nvPicPr>
          <p:blipFill rotWithShape="1">
            <a:blip r:embed="rId2"/>
            <a:srcRect r="7693"/>
            <a:stretch/>
          </p:blipFill>
          <p:spPr>
            <a:xfrm>
              <a:off x="4932451" y="1684581"/>
              <a:ext cx="7120212" cy="4094744"/>
            </a:xfrm>
            <a:prstGeom prst="rect">
              <a:avLst/>
            </a:prstGeom>
          </p:spPr>
        </p:pic>
        <p:sp>
          <p:nvSpPr>
            <p:cNvPr id="18" name="Rechthoek 17"/>
            <p:cNvSpPr/>
            <p:nvPr/>
          </p:nvSpPr>
          <p:spPr>
            <a:xfrm>
              <a:off x="357728" y="2286684"/>
              <a:ext cx="4874671" cy="3554819"/>
            </a:xfrm>
            <a:prstGeom prst="rect">
              <a:avLst/>
            </a:prstGeom>
          </p:spPr>
          <p:txBody>
            <a:bodyPr wrap="square">
              <a:spAutoFit/>
            </a:bodyPr>
            <a:lstStyle/>
            <a:p>
              <a:pPr lvl="0">
                <a:spcAft>
                  <a:spcPts val="600"/>
                </a:spcAft>
              </a:pPr>
              <a:r>
                <a:rPr lang="en-GB" sz="2000" b="1" dirty="0" smtClean="0">
                  <a:solidFill>
                    <a:srgbClr val="7030A0"/>
                  </a:solidFill>
                  <a:latin typeface="Calibri Light" panose="020F0302020204030204"/>
                </a:rPr>
                <a:t>2. Laboratory </a:t>
              </a:r>
              <a:r>
                <a:rPr lang="en-GB" sz="2000" b="1" dirty="0">
                  <a:solidFill>
                    <a:srgbClr val="7030A0"/>
                  </a:solidFill>
                  <a:latin typeface="Calibri Light" panose="020F0302020204030204"/>
                </a:rPr>
                <a:t>studies</a:t>
              </a:r>
            </a:p>
            <a:p>
              <a:pPr marL="541338" lvl="1" indent="-269875">
                <a:buFont typeface="Arial" panose="020B0604020202020204" pitchFamily="34" charset="0"/>
                <a:buChar char="•"/>
              </a:pPr>
              <a:r>
                <a:rPr lang="en-GB" sz="2000" dirty="0">
                  <a:solidFill>
                    <a:srgbClr val="000000"/>
                  </a:solidFill>
                  <a:latin typeface="Calibri Light" panose="020F0302020204030204"/>
                </a:rPr>
                <a:t>Blood: a </a:t>
              </a:r>
              <a:r>
                <a:rPr lang="en-GB" sz="2000" b="1" dirty="0">
                  <a:solidFill>
                    <a:srgbClr val="7030A0"/>
                  </a:solidFill>
                  <a:latin typeface="Calibri Light" panose="020F0302020204030204"/>
                </a:rPr>
                <a:t>complete blood count (CBC</a:t>
              </a:r>
              <a:r>
                <a:rPr lang="en-GB" sz="2000" b="1" dirty="0" smtClean="0">
                  <a:solidFill>
                    <a:srgbClr val="7030A0"/>
                  </a:solidFill>
                  <a:latin typeface="Calibri Light" panose="020F0302020204030204"/>
                </a:rPr>
                <a:t>): </a:t>
              </a:r>
              <a:r>
                <a:rPr lang="en-GB" sz="2000" dirty="0" smtClean="0">
                  <a:solidFill>
                    <a:srgbClr val="000000"/>
                  </a:solidFill>
                  <a:latin typeface="Calibri Light" panose="020F0302020204030204"/>
                </a:rPr>
                <a:t>blood </a:t>
              </a:r>
              <a:r>
                <a:rPr lang="en-GB" sz="2000" dirty="0">
                  <a:solidFill>
                    <a:srgbClr val="000000"/>
                  </a:solidFill>
                  <a:latin typeface="Calibri Light" panose="020F0302020204030204"/>
                </a:rPr>
                <a:t>serum electrolytes; blood urea, nitrogen and creatinine; blood glucose and hemoglobin. </a:t>
              </a:r>
            </a:p>
            <a:p>
              <a:pPr marL="541338" lvl="1" indent="-269875">
                <a:buFont typeface="Arial" panose="020B0604020202020204" pitchFamily="34" charset="0"/>
                <a:buChar char="•"/>
              </a:pPr>
              <a:r>
                <a:rPr lang="en-GB" sz="2000" b="1" dirty="0">
                  <a:solidFill>
                    <a:srgbClr val="7030A0"/>
                  </a:solidFill>
                  <a:latin typeface="Calibri Light" panose="020F0302020204030204"/>
                </a:rPr>
                <a:t>Urine analysis </a:t>
              </a:r>
              <a:r>
                <a:rPr lang="en-GB" sz="2000" dirty="0">
                  <a:solidFill>
                    <a:srgbClr val="000000"/>
                  </a:solidFill>
                  <a:latin typeface="Calibri Light" panose="020F0302020204030204"/>
                </a:rPr>
                <a:t>is used to evaluate urine for its pH, protein, glucose, specific gravity and the presence of blood. Microscopic analysis can be helpful in the identification of casts, red blood cells, white blood cells and crystals.</a:t>
              </a:r>
            </a:p>
          </p:txBody>
        </p:sp>
      </p:grpSp>
      <p:sp>
        <p:nvSpPr>
          <p:cNvPr id="19" name="Rechthoek 18"/>
          <p:cNvSpPr/>
          <p:nvPr/>
        </p:nvSpPr>
        <p:spPr>
          <a:xfrm>
            <a:off x="7071872" y="5926207"/>
            <a:ext cx="3380990" cy="369332"/>
          </a:xfrm>
          <a:prstGeom prst="rect">
            <a:avLst/>
          </a:prstGeom>
        </p:spPr>
        <p:txBody>
          <a:bodyPr wrap="none">
            <a:spAutoFit/>
          </a:bodyPr>
          <a:lstStyle/>
          <a:p>
            <a:pPr lvl="1"/>
            <a:r>
              <a:rPr lang="en-GB" b="1" i="1" dirty="0" smtClean="0">
                <a:solidFill>
                  <a:srgbClr val="000000"/>
                </a:solidFill>
                <a:latin typeface="Calibri Light" panose="020F0302020204030204"/>
              </a:rPr>
              <a:t>Complete </a:t>
            </a:r>
            <a:r>
              <a:rPr lang="en-GB" b="1" i="1" dirty="0">
                <a:solidFill>
                  <a:srgbClr val="000000"/>
                </a:solidFill>
                <a:latin typeface="Calibri Light" panose="020F0302020204030204"/>
              </a:rPr>
              <a:t>blood count </a:t>
            </a:r>
            <a:r>
              <a:rPr lang="en-GB" b="1" i="1" dirty="0" smtClean="0">
                <a:solidFill>
                  <a:srgbClr val="000000"/>
                </a:solidFill>
                <a:latin typeface="Calibri Light" panose="020F0302020204030204"/>
              </a:rPr>
              <a:t>results</a:t>
            </a:r>
            <a:endParaRPr lang="en-GB" b="1" i="1" dirty="0">
              <a:solidFill>
                <a:srgbClr val="000000"/>
              </a:solidFill>
              <a:latin typeface="Calibri Light" panose="020F0302020204030204"/>
            </a:endParaRPr>
          </a:p>
        </p:txBody>
      </p:sp>
    </p:spTree>
    <p:extLst>
      <p:ext uri="{BB962C8B-B14F-4D97-AF65-F5344CB8AC3E}">
        <p14:creationId xmlns:p14="http://schemas.microsoft.com/office/powerpoint/2010/main" val="134124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Tools used for diagnosis of renal disease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grpSp>
        <p:nvGrpSpPr>
          <p:cNvPr id="16" name="Groep 15"/>
          <p:cNvGrpSpPr/>
          <p:nvPr/>
        </p:nvGrpSpPr>
        <p:grpSpPr>
          <a:xfrm>
            <a:off x="3814962" y="1346500"/>
            <a:ext cx="3648284" cy="2546543"/>
            <a:chOff x="2925904" y="3376408"/>
            <a:chExt cx="3648284" cy="2546543"/>
          </a:xfrm>
        </p:grpSpPr>
        <p:pic>
          <p:nvPicPr>
            <p:cNvPr id="3" name="Afbeelding 2"/>
            <p:cNvPicPr>
              <a:picLocks noChangeAspect="1"/>
            </p:cNvPicPr>
            <p:nvPr/>
          </p:nvPicPr>
          <p:blipFill rotWithShape="1">
            <a:blip r:embed="rId2"/>
            <a:srcRect l="10556" t="8889" r="14166" b="17778"/>
            <a:stretch/>
          </p:blipFill>
          <p:spPr>
            <a:xfrm>
              <a:off x="3436211" y="3376408"/>
              <a:ext cx="2840071" cy="2075034"/>
            </a:xfrm>
            <a:prstGeom prst="rect">
              <a:avLst/>
            </a:prstGeom>
          </p:spPr>
        </p:pic>
        <p:sp>
          <p:nvSpPr>
            <p:cNvPr id="7" name="Tekstvak 6"/>
            <p:cNvSpPr txBox="1"/>
            <p:nvPr/>
          </p:nvSpPr>
          <p:spPr>
            <a:xfrm>
              <a:off x="2925904" y="5553619"/>
              <a:ext cx="3648284" cy="369332"/>
            </a:xfrm>
            <a:prstGeom prst="rect">
              <a:avLst/>
            </a:prstGeom>
            <a:noFill/>
          </p:spPr>
          <p:txBody>
            <a:bodyPr wrap="square" rtlCol="0">
              <a:spAutoFit/>
            </a:bodyPr>
            <a:lstStyle/>
            <a:p>
              <a:pPr algn="ctr"/>
              <a:r>
                <a:rPr lang="en-GB" b="1" i="1" dirty="0" smtClean="0">
                  <a:latin typeface="+mj-lt"/>
                </a:rPr>
                <a:t>ultrasound image with kidney stones</a:t>
              </a:r>
              <a:endParaRPr lang="en-GB" b="1" i="1" dirty="0">
                <a:latin typeface="+mj-lt"/>
              </a:endParaRPr>
            </a:p>
          </p:txBody>
        </p:sp>
      </p:grpSp>
      <p:sp>
        <p:nvSpPr>
          <p:cNvPr id="8" name="Rechthoek 7"/>
          <p:cNvSpPr/>
          <p:nvPr/>
        </p:nvSpPr>
        <p:spPr>
          <a:xfrm>
            <a:off x="456848" y="1496972"/>
            <a:ext cx="3117420" cy="1015663"/>
          </a:xfrm>
          <a:prstGeom prst="rect">
            <a:avLst/>
          </a:prstGeom>
        </p:spPr>
        <p:txBody>
          <a:bodyPr wrap="square">
            <a:spAutoFit/>
          </a:bodyPr>
          <a:lstStyle/>
          <a:p>
            <a:pPr lvl="0"/>
            <a:r>
              <a:rPr lang="en-GB" sz="2000" b="1" dirty="0" smtClean="0">
                <a:solidFill>
                  <a:srgbClr val="7030A0"/>
                </a:solidFill>
                <a:latin typeface="Calibri Light" panose="020F0302020204030204"/>
              </a:rPr>
              <a:t>3. Imaging </a:t>
            </a:r>
            <a:r>
              <a:rPr lang="en-GB" sz="2000" b="1" dirty="0">
                <a:solidFill>
                  <a:srgbClr val="7030A0"/>
                </a:solidFill>
                <a:latin typeface="Calibri Light" panose="020F0302020204030204"/>
              </a:rPr>
              <a:t>studies </a:t>
            </a:r>
          </a:p>
          <a:p>
            <a:pPr marL="541338" lvl="1" indent="-269875">
              <a:buFont typeface="Arial" panose="020B0604020202020204" pitchFamily="34" charset="0"/>
              <a:buChar char="•"/>
            </a:pPr>
            <a:r>
              <a:rPr lang="en-GB" sz="2000" dirty="0">
                <a:solidFill>
                  <a:srgbClr val="000000"/>
                </a:solidFill>
                <a:latin typeface="Calibri Light" panose="020F0302020204030204"/>
              </a:rPr>
              <a:t>Renal ultrasound</a:t>
            </a:r>
          </a:p>
          <a:p>
            <a:pPr marL="541338" lvl="1" indent="-269875">
              <a:buFont typeface="Arial" panose="020B0604020202020204" pitchFamily="34" charset="0"/>
              <a:buChar char="•"/>
            </a:pPr>
            <a:r>
              <a:rPr lang="en-GB" sz="2000" dirty="0">
                <a:solidFill>
                  <a:srgbClr val="000000"/>
                </a:solidFill>
                <a:latin typeface="Calibri Light" panose="020F0302020204030204"/>
              </a:rPr>
              <a:t>CT scan. </a:t>
            </a:r>
          </a:p>
        </p:txBody>
      </p:sp>
      <p:pic>
        <p:nvPicPr>
          <p:cNvPr id="9" name="Afbeelding 8"/>
          <p:cNvPicPr>
            <a:picLocks noChangeAspect="1"/>
          </p:cNvPicPr>
          <p:nvPr/>
        </p:nvPicPr>
        <p:blipFill>
          <a:blip r:embed="rId3"/>
          <a:stretch>
            <a:fillRect/>
          </a:stretch>
        </p:blipFill>
        <p:spPr>
          <a:xfrm>
            <a:off x="7916341" y="1386703"/>
            <a:ext cx="3052247" cy="2034831"/>
          </a:xfrm>
          <a:prstGeom prst="rect">
            <a:avLst/>
          </a:prstGeom>
        </p:spPr>
      </p:pic>
      <p:sp>
        <p:nvSpPr>
          <p:cNvPr id="10" name="Rechthoek 9"/>
          <p:cNvSpPr/>
          <p:nvPr/>
        </p:nvSpPr>
        <p:spPr>
          <a:xfrm>
            <a:off x="8549010" y="3519632"/>
            <a:ext cx="2096792" cy="369332"/>
          </a:xfrm>
          <a:prstGeom prst="rect">
            <a:avLst/>
          </a:prstGeom>
        </p:spPr>
        <p:txBody>
          <a:bodyPr wrap="none">
            <a:spAutoFit/>
          </a:bodyPr>
          <a:lstStyle/>
          <a:p>
            <a:pPr lvl="0" algn="ctr"/>
            <a:r>
              <a:rPr lang="en-GB" b="1" dirty="0" smtClean="0">
                <a:solidFill>
                  <a:srgbClr val="000000"/>
                </a:solidFill>
                <a:latin typeface="Calibri Light" panose="020F0302020204030204"/>
              </a:rPr>
              <a:t>CT scan with kidneys</a:t>
            </a:r>
            <a:endParaRPr lang="en-GB" b="1" dirty="0">
              <a:solidFill>
                <a:srgbClr val="000000"/>
              </a:solidFill>
              <a:latin typeface="Calibri Light" panose="020F0302020204030204"/>
            </a:endParaRPr>
          </a:p>
        </p:txBody>
      </p:sp>
      <p:grpSp>
        <p:nvGrpSpPr>
          <p:cNvPr id="5" name="Groep 4"/>
          <p:cNvGrpSpPr/>
          <p:nvPr/>
        </p:nvGrpSpPr>
        <p:grpSpPr>
          <a:xfrm>
            <a:off x="456847" y="4022733"/>
            <a:ext cx="11267505" cy="2212410"/>
            <a:chOff x="456847" y="4022733"/>
            <a:chExt cx="11267505" cy="2212410"/>
          </a:xfrm>
        </p:grpSpPr>
        <p:sp>
          <p:nvSpPr>
            <p:cNvPr id="4" name="Rechthoek 3"/>
            <p:cNvSpPr/>
            <p:nvPr/>
          </p:nvSpPr>
          <p:spPr>
            <a:xfrm>
              <a:off x="456847" y="4022733"/>
              <a:ext cx="3648353" cy="2015936"/>
            </a:xfrm>
            <a:prstGeom prst="rect">
              <a:avLst/>
            </a:prstGeom>
          </p:spPr>
          <p:txBody>
            <a:bodyPr wrap="square">
              <a:spAutoFit/>
            </a:bodyPr>
            <a:lstStyle/>
            <a:p>
              <a:pPr lvl="0">
                <a:spcAft>
                  <a:spcPts val="600"/>
                </a:spcAft>
              </a:pPr>
              <a:r>
                <a:rPr lang="en-GB" sz="2000" b="1" dirty="0" smtClean="0">
                  <a:solidFill>
                    <a:srgbClr val="7030A0"/>
                  </a:solidFill>
                  <a:latin typeface="Calibri Light" panose="020F0302020204030204"/>
                </a:rPr>
                <a:t>4. Renal </a:t>
              </a:r>
              <a:r>
                <a:rPr lang="en-GB" sz="2000" b="1" dirty="0">
                  <a:solidFill>
                    <a:srgbClr val="7030A0"/>
                  </a:solidFill>
                  <a:latin typeface="Calibri Light" panose="020F0302020204030204"/>
                </a:rPr>
                <a:t>biopsy </a:t>
              </a:r>
            </a:p>
            <a:p>
              <a:pPr marL="541338" lvl="1" indent="-269875">
                <a:spcAft>
                  <a:spcPts val="600"/>
                </a:spcAft>
                <a:buFont typeface="Arial" panose="020B0604020202020204" pitchFamily="34" charset="0"/>
                <a:buChar char="•"/>
              </a:pPr>
              <a:r>
                <a:rPr lang="en-GB" sz="2000" dirty="0">
                  <a:solidFill>
                    <a:srgbClr val="000000"/>
                  </a:solidFill>
                  <a:latin typeface="Calibri Light" panose="020F0302020204030204"/>
                </a:rPr>
                <a:t>light microscopy, immunofluorescence microscopy and electron microscopy with multiple </a:t>
              </a:r>
              <a:r>
                <a:rPr lang="en-GB" sz="2000" b="1" dirty="0">
                  <a:solidFill>
                    <a:srgbClr val="7030A0"/>
                  </a:solidFill>
                  <a:latin typeface="Calibri Light" panose="020F0302020204030204"/>
                </a:rPr>
                <a:t>staining techniques</a:t>
              </a:r>
            </a:p>
          </p:txBody>
        </p:sp>
        <p:pic>
          <p:nvPicPr>
            <p:cNvPr id="13" name="Afbeelding 12"/>
            <p:cNvPicPr>
              <a:picLocks noChangeAspect="1"/>
            </p:cNvPicPr>
            <p:nvPr/>
          </p:nvPicPr>
          <p:blipFill>
            <a:blip r:embed="rId4"/>
            <a:stretch>
              <a:fillRect/>
            </a:stretch>
          </p:blipFill>
          <p:spPr>
            <a:xfrm>
              <a:off x="4544530" y="4125957"/>
              <a:ext cx="2401548" cy="2109186"/>
            </a:xfrm>
            <a:prstGeom prst="rect">
              <a:avLst/>
            </a:prstGeom>
          </p:spPr>
        </p:pic>
        <p:pic>
          <p:nvPicPr>
            <p:cNvPr id="12" name="Afbeelding 11"/>
            <p:cNvPicPr>
              <a:picLocks noChangeAspect="1"/>
            </p:cNvPicPr>
            <p:nvPr/>
          </p:nvPicPr>
          <p:blipFill>
            <a:blip r:embed="rId5"/>
            <a:stretch>
              <a:fillRect/>
            </a:stretch>
          </p:blipFill>
          <p:spPr>
            <a:xfrm>
              <a:off x="7916341" y="4351427"/>
              <a:ext cx="2308047" cy="1827974"/>
            </a:xfrm>
            <a:prstGeom prst="rect">
              <a:avLst/>
            </a:prstGeom>
          </p:spPr>
        </p:pic>
        <p:sp>
          <p:nvSpPr>
            <p:cNvPr id="17" name="Rechthoek 16"/>
            <p:cNvSpPr/>
            <p:nvPr/>
          </p:nvSpPr>
          <p:spPr>
            <a:xfrm>
              <a:off x="10463521" y="4875755"/>
              <a:ext cx="1260831" cy="923330"/>
            </a:xfrm>
            <a:prstGeom prst="rect">
              <a:avLst/>
            </a:prstGeom>
          </p:spPr>
          <p:txBody>
            <a:bodyPr wrap="square">
              <a:spAutoFit/>
            </a:bodyPr>
            <a:lstStyle/>
            <a:p>
              <a:pPr lvl="0" algn="ctr"/>
              <a:r>
                <a:rPr lang="en-GB" b="1" i="1" dirty="0" smtClean="0">
                  <a:solidFill>
                    <a:srgbClr val="000000"/>
                  </a:solidFill>
                  <a:latin typeface="Calibri Light" panose="020F0302020204030204"/>
                </a:rPr>
                <a:t>microscope image</a:t>
              </a:r>
            </a:p>
            <a:p>
              <a:pPr lvl="0" algn="ctr"/>
              <a:r>
                <a:rPr lang="en-GB" b="1" i="1" dirty="0" smtClean="0">
                  <a:solidFill>
                    <a:srgbClr val="000000"/>
                  </a:solidFill>
                  <a:latin typeface="Calibri Light" panose="020F0302020204030204"/>
                </a:rPr>
                <a:t>of biopsy</a:t>
              </a:r>
              <a:endParaRPr lang="en-GB" b="1" i="1" dirty="0">
                <a:solidFill>
                  <a:srgbClr val="000000"/>
                </a:solidFill>
                <a:latin typeface="Calibri Light" panose="020F0302020204030204"/>
              </a:endParaRPr>
            </a:p>
          </p:txBody>
        </p:sp>
        <p:sp>
          <p:nvSpPr>
            <p:cNvPr id="18" name="Rechthoek 17"/>
            <p:cNvSpPr/>
            <p:nvPr/>
          </p:nvSpPr>
          <p:spPr>
            <a:xfrm>
              <a:off x="5363359" y="4229424"/>
              <a:ext cx="1143390" cy="646331"/>
            </a:xfrm>
            <a:prstGeom prst="rect">
              <a:avLst/>
            </a:prstGeom>
          </p:spPr>
          <p:txBody>
            <a:bodyPr wrap="none">
              <a:spAutoFit/>
            </a:bodyPr>
            <a:lstStyle/>
            <a:p>
              <a:pPr lvl="0" algn="ctr"/>
              <a:r>
                <a:rPr lang="en-GB" b="1" i="1" dirty="0" smtClean="0">
                  <a:solidFill>
                    <a:srgbClr val="000000"/>
                  </a:solidFill>
                  <a:latin typeface="Calibri Light" panose="020F0302020204030204"/>
                </a:rPr>
                <a:t>biopsy </a:t>
              </a:r>
            </a:p>
            <a:p>
              <a:pPr lvl="0" algn="ctr"/>
              <a:r>
                <a:rPr lang="en-GB" b="1" i="1" dirty="0" smtClean="0">
                  <a:solidFill>
                    <a:srgbClr val="000000"/>
                  </a:solidFill>
                  <a:latin typeface="Calibri Light" panose="020F0302020204030204"/>
                </a:rPr>
                <a:t>procedure</a:t>
              </a:r>
              <a:endParaRPr lang="en-GB" b="1" i="1" dirty="0">
                <a:solidFill>
                  <a:srgbClr val="000000"/>
                </a:solidFill>
                <a:latin typeface="Calibri Light" panose="020F0302020204030204"/>
              </a:endParaRPr>
            </a:p>
          </p:txBody>
        </p:sp>
      </p:grpSp>
    </p:spTree>
    <p:extLst>
      <p:ext uri="{BB962C8B-B14F-4D97-AF65-F5344CB8AC3E}">
        <p14:creationId xmlns:p14="http://schemas.microsoft.com/office/powerpoint/2010/main" val="366312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Diseases of the Kidney</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0" y="1451044"/>
            <a:ext cx="6987737" cy="1200329"/>
          </a:xfrm>
          <a:prstGeom prst="rect">
            <a:avLst/>
          </a:prstGeom>
        </p:spPr>
        <p:txBody>
          <a:bodyPr wrap="square">
            <a:spAutoFit/>
          </a:bodyPr>
          <a:lstStyle/>
          <a:p>
            <a:pPr lvl="0"/>
            <a:r>
              <a:rPr lang="en-GB" b="1" dirty="0" smtClean="0">
                <a:solidFill>
                  <a:srgbClr val="7030A0"/>
                </a:solidFill>
                <a:latin typeface="Calibri Light" panose="020F0302020204030204"/>
              </a:rPr>
              <a:t>Diabetic </a:t>
            </a:r>
            <a:r>
              <a:rPr lang="en-GB" b="1" dirty="0" err="1" smtClean="0">
                <a:solidFill>
                  <a:srgbClr val="7030A0"/>
                </a:solidFill>
                <a:latin typeface="Calibri Light" panose="020F0302020204030204"/>
              </a:rPr>
              <a:t>nephro-pathy</a:t>
            </a:r>
            <a:r>
              <a:rPr lang="en-GB" b="1" dirty="0" smtClean="0">
                <a:solidFill>
                  <a:srgbClr val="7030A0"/>
                </a:solidFill>
                <a:latin typeface="Calibri Light" panose="020F0302020204030204"/>
              </a:rPr>
              <a:t> </a:t>
            </a:r>
            <a:r>
              <a:rPr lang="en-GB" dirty="0" smtClean="0">
                <a:solidFill>
                  <a:srgbClr val="000000"/>
                </a:solidFill>
                <a:latin typeface="Calibri Light" panose="020F0302020204030204"/>
              </a:rPr>
              <a:t>is </a:t>
            </a:r>
            <a:r>
              <a:rPr lang="en-GB" dirty="0">
                <a:solidFill>
                  <a:srgbClr val="000000"/>
                </a:solidFill>
                <a:latin typeface="Calibri Light" panose="020F0302020204030204"/>
              </a:rPr>
              <a:t>a progressive kidney disease caused by </a:t>
            </a:r>
            <a:r>
              <a:rPr lang="en-GB" dirty="0" smtClean="0">
                <a:solidFill>
                  <a:srgbClr val="000000"/>
                </a:solidFill>
                <a:latin typeface="Calibri Light" panose="020F0302020204030204"/>
              </a:rPr>
              <a:t>disease of the capillaries </a:t>
            </a:r>
            <a:r>
              <a:rPr lang="en-GB" dirty="0">
                <a:solidFill>
                  <a:srgbClr val="000000"/>
                </a:solidFill>
                <a:latin typeface="Calibri Light" panose="020F0302020204030204"/>
              </a:rPr>
              <a:t>in the kidney glomeruli. </a:t>
            </a:r>
            <a:r>
              <a:rPr lang="en-GB" dirty="0" smtClean="0">
                <a:solidFill>
                  <a:srgbClr val="000000"/>
                </a:solidFill>
                <a:latin typeface="Calibri Light" panose="020F0302020204030204"/>
              </a:rPr>
              <a:t>It </a:t>
            </a:r>
            <a:r>
              <a:rPr lang="en-GB" dirty="0">
                <a:solidFill>
                  <a:srgbClr val="000000"/>
                </a:solidFill>
                <a:latin typeface="Calibri Light" panose="020F0302020204030204"/>
              </a:rPr>
              <a:t>is </a:t>
            </a:r>
            <a:r>
              <a:rPr lang="en-GB" dirty="0" smtClean="0">
                <a:solidFill>
                  <a:srgbClr val="000000"/>
                </a:solidFill>
                <a:latin typeface="Calibri Light" panose="020F0302020204030204"/>
              </a:rPr>
              <a:t>the consequence of </a:t>
            </a:r>
            <a:r>
              <a:rPr lang="en-GB" b="1" dirty="0" smtClean="0">
                <a:solidFill>
                  <a:srgbClr val="7030A0"/>
                </a:solidFill>
                <a:latin typeface="Calibri Light" panose="020F0302020204030204"/>
              </a:rPr>
              <a:t>diabetes </a:t>
            </a:r>
            <a:r>
              <a:rPr lang="en-GB" dirty="0">
                <a:solidFill>
                  <a:srgbClr val="000000"/>
                </a:solidFill>
                <a:latin typeface="Calibri Light" panose="020F0302020204030204"/>
              </a:rPr>
              <a:t>(high blood sugar levels over a prolonged period), and is a prime cause for dialysis in many Western countries</a:t>
            </a:r>
            <a:r>
              <a:rPr lang="en-GB" dirty="0" smtClean="0">
                <a:solidFill>
                  <a:srgbClr val="000000"/>
                </a:solidFill>
                <a:latin typeface="Calibri Light" panose="020F0302020204030204"/>
              </a:rPr>
              <a:t>.</a:t>
            </a:r>
          </a:p>
        </p:txBody>
      </p:sp>
      <p:grpSp>
        <p:nvGrpSpPr>
          <p:cNvPr id="9" name="Groep 8"/>
          <p:cNvGrpSpPr/>
          <p:nvPr/>
        </p:nvGrpSpPr>
        <p:grpSpPr>
          <a:xfrm>
            <a:off x="476249" y="4617062"/>
            <a:ext cx="11094583" cy="1662011"/>
            <a:chOff x="476249" y="4617062"/>
            <a:chExt cx="11094583" cy="1662011"/>
          </a:xfrm>
        </p:grpSpPr>
        <p:pic>
          <p:nvPicPr>
            <p:cNvPr id="4" name="Afbeelding 3"/>
            <p:cNvPicPr>
              <a:picLocks noChangeAspect="1"/>
            </p:cNvPicPr>
            <p:nvPr/>
          </p:nvPicPr>
          <p:blipFill>
            <a:blip r:embed="rId2"/>
            <a:stretch>
              <a:fillRect/>
            </a:stretch>
          </p:blipFill>
          <p:spPr>
            <a:xfrm>
              <a:off x="9313333" y="4617062"/>
              <a:ext cx="2257499" cy="1502263"/>
            </a:xfrm>
            <a:prstGeom prst="rect">
              <a:avLst/>
            </a:prstGeom>
          </p:spPr>
        </p:pic>
        <p:sp>
          <p:nvSpPr>
            <p:cNvPr id="7" name="Rechthoek 6"/>
            <p:cNvSpPr/>
            <p:nvPr/>
          </p:nvSpPr>
          <p:spPr>
            <a:xfrm>
              <a:off x="476249" y="4801745"/>
              <a:ext cx="8058151" cy="1477328"/>
            </a:xfrm>
            <a:prstGeom prst="rect">
              <a:avLst/>
            </a:prstGeom>
          </p:spPr>
          <p:txBody>
            <a:bodyPr wrap="square">
              <a:spAutoFit/>
            </a:bodyPr>
            <a:lstStyle/>
            <a:p>
              <a:pPr lvl="0"/>
              <a:r>
                <a:rPr lang="en-GB" b="1" dirty="0">
                  <a:solidFill>
                    <a:srgbClr val="7030A0"/>
                  </a:solidFill>
                  <a:latin typeface="Calibri Light" panose="020F0302020204030204"/>
                </a:rPr>
                <a:t>Kidney stones </a:t>
              </a:r>
              <a:r>
                <a:rPr lang="en-GB" dirty="0">
                  <a:solidFill>
                    <a:srgbClr val="000000"/>
                  </a:solidFill>
                  <a:latin typeface="Calibri Light" panose="020F0302020204030204"/>
                </a:rPr>
                <a:t>are solid crystals in urine found inside the kidneys or ureters. They vary in size from as small as a grain of sand to as large as a golf ball. Kidney stones typically leave the body in the urine stream; if they grow relatively large before passing (on the order of millimeters), obstruction of a ureter and distention with urine can cause severe pain most commonly felt in the flank, lower abdomen and groin. </a:t>
              </a:r>
            </a:p>
          </p:txBody>
        </p:sp>
      </p:grpSp>
      <p:pic>
        <p:nvPicPr>
          <p:cNvPr id="17" name="Afbeelding 16"/>
          <p:cNvPicPr>
            <a:picLocks noChangeAspect="1"/>
          </p:cNvPicPr>
          <p:nvPr/>
        </p:nvPicPr>
        <p:blipFill rotWithShape="1">
          <a:blip r:embed="rId3"/>
          <a:srcRect l="3339" t="4304" r="2413"/>
          <a:stretch/>
        </p:blipFill>
        <p:spPr>
          <a:xfrm>
            <a:off x="7948004" y="1346500"/>
            <a:ext cx="3454400" cy="1764406"/>
          </a:xfrm>
          <a:prstGeom prst="rect">
            <a:avLst/>
          </a:prstGeom>
        </p:spPr>
      </p:pic>
      <p:sp>
        <p:nvSpPr>
          <p:cNvPr id="19" name="PIJL-RECHTS 18"/>
          <p:cNvSpPr/>
          <p:nvPr/>
        </p:nvSpPr>
        <p:spPr>
          <a:xfrm>
            <a:off x="7399867" y="1859307"/>
            <a:ext cx="457200" cy="301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ep 2"/>
          <p:cNvGrpSpPr/>
          <p:nvPr/>
        </p:nvGrpSpPr>
        <p:grpSpPr>
          <a:xfrm>
            <a:off x="493182" y="2911506"/>
            <a:ext cx="7001396" cy="1627499"/>
            <a:chOff x="493182" y="2911506"/>
            <a:chExt cx="7001396" cy="1627499"/>
          </a:xfrm>
        </p:grpSpPr>
        <p:sp>
          <p:nvSpPr>
            <p:cNvPr id="8" name="Rechthoek 7"/>
            <p:cNvSpPr/>
            <p:nvPr/>
          </p:nvSpPr>
          <p:spPr>
            <a:xfrm>
              <a:off x="3031068" y="3225845"/>
              <a:ext cx="4463510" cy="1200329"/>
            </a:xfrm>
            <a:prstGeom prst="rect">
              <a:avLst/>
            </a:prstGeom>
          </p:spPr>
          <p:txBody>
            <a:bodyPr wrap="square">
              <a:spAutoFit/>
            </a:bodyPr>
            <a:lstStyle/>
            <a:p>
              <a:pPr lvl="0"/>
              <a:r>
                <a:rPr lang="en-GB" b="1" dirty="0">
                  <a:solidFill>
                    <a:srgbClr val="7030A0"/>
                  </a:solidFill>
                  <a:latin typeface="Calibri Light" panose="020F0302020204030204"/>
                </a:rPr>
                <a:t>Haematuria </a:t>
              </a:r>
              <a:r>
                <a:rPr lang="en-GB" dirty="0">
                  <a:solidFill>
                    <a:srgbClr val="000000"/>
                  </a:solidFill>
                  <a:latin typeface="Calibri Light" panose="020F0302020204030204"/>
                </a:rPr>
                <a:t>is the presence of </a:t>
              </a:r>
              <a:r>
                <a:rPr lang="en-GB" b="1" dirty="0">
                  <a:solidFill>
                    <a:srgbClr val="7030A0"/>
                  </a:solidFill>
                  <a:latin typeface="Calibri Light" panose="020F0302020204030204"/>
                </a:rPr>
                <a:t>blood in the urine</a:t>
              </a:r>
              <a:r>
                <a:rPr lang="en-GB" dirty="0">
                  <a:solidFill>
                    <a:srgbClr val="000000"/>
                  </a:solidFill>
                  <a:latin typeface="Calibri Light" panose="020F0302020204030204"/>
                </a:rPr>
                <a:t>. It is a sign of a large number of diseases of the kidneys and the urinary tract, ranging from trivial to lethal.</a:t>
              </a:r>
            </a:p>
          </p:txBody>
        </p:sp>
        <p:pic>
          <p:nvPicPr>
            <p:cNvPr id="18" name="Afbeelding 17"/>
            <p:cNvPicPr>
              <a:picLocks noChangeAspect="1"/>
            </p:cNvPicPr>
            <p:nvPr/>
          </p:nvPicPr>
          <p:blipFill rotWithShape="1">
            <a:blip r:embed="rId4"/>
            <a:srcRect l="13420" r="6303"/>
            <a:stretch/>
          </p:blipFill>
          <p:spPr>
            <a:xfrm>
              <a:off x="493182" y="2911506"/>
              <a:ext cx="1742017" cy="1627499"/>
            </a:xfrm>
            <a:prstGeom prst="rect">
              <a:avLst/>
            </a:prstGeom>
          </p:spPr>
        </p:pic>
        <p:sp>
          <p:nvSpPr>
            <p:cNvPr id="20" name="PIJL-RECHTS 19"/>
            <p:cNvSpPr/>
            <p:nvPr/>
          </p:nvSpPr>
          <p:spPr>
            <a:xfrm flipH="1">
              <a:off x="2387600" y="3623713"/>
              <a:ext cx="491067" cy="301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IJL-RECHTS 20"/>
          <p:cNvSpPr/>
          <p:nvPr/>
        </p:nvSpPr>
        <p:spPr>
          <a:xfrm>
            <a:off x="8695266" y="5217303"/>
            <a:ext cx="457200" cy="301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586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5323418"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Diseases of the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Kidney</a:t>
            </a:r>
            <a:endParaRPr lang="en-GB" sz="2000" kern="0" dirty="0">
              <a:solidFill>
                <a:schemeClr val="tx1"/>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0" y="1436256"/>
            <a:ext cx="10990274" cy="3416320"/>
          </a:xfrm>
          <a:prstGeom prst="rect">
            <a:avLst/>
          </a:prstGeom>
        </p:spPr>
        <p:txBody>
          <a:bodyPr wrap="square">
            <a:spAutoFit/>
          </a:bodyPr>
          <a:lstStyle/>
          <a:p>
            <a:pPr lvl="0"/>
            <a:r>
              <a:rPr lang="en-GB" b="1" dirty="0" smtClean="0">
                <a:solidFill>
                  <a:srgbClr val="7030A0"/>
                </a:solidFill>
                <a:latin typeface="Calibri Light" panose="020F0302020204030204"/>
              </a:rPr>
              <a:t>Pyelonephritis</a:t>
            </a:r>
            <a:r>
              <a:rPr lang="en-GB" dirty="0" smtClean="0">
                <a:solidFill>
                  <a:srgbClr val="000000"/>
                </a:solidFill>
                <a:latin typeface="Calibri Light" panose="020F0302020204030204"/>
              </a:rPr>
              <a:t> is when </a:t>
            </a:r>
            <a:r>
              <a:rPr lang="en-GB" dirty="0">
                <a:solidFill>
                  <a:srgbClr val="000000"/>
                </a:solidFill>
                <a:latin typeface="Calibri Light" panose="020F0302020204030204"/>
              </a:rPr>
              <a:t>an </a:t>
            </a:r>
            <a:r>
              <a:rPr lang="en-GB" b="1" dirty="0">
                <a:solidFill>
                  <a:srgbClr val="7030A0"/>
                </a:solidFill>
                <a:latin typeface="Calibri Light" panose="020F0302020204030204"/>
              </a:rPr>
              <a:t>infection of the renal pelvis </a:t>
            </a:r>
            <a:r>
              <a:rPr lang="en-GB" dirty="0" smtClean="0">
                <a:solidFill>
                  <a:srgbClr val="000000"/>
                </a:solidFill>
                <a:latin typeface="Calibri Light" panose="020F0302020204030204"/>
              </a:rPr>
              <a:t>spreads into the kidney. </a:t>
            </a:r>
            <a:r>
              <a:rPr lang="en-GB" dirty="0">
                <a:solidFill>
                  <a:srgbClr val="000000"/>
                </a:solidFill>
                <a:latin typeface="Calibri Light" panose="020F0302020204030204"/>
              </a:rPr>
              <a:t>It usually results from the spread of </a:t>
            </a:r>
            <a:r>
              <a:rPr lang="en-GB" dirty="0" smtClean="0">
                <a:solidFill>
                  <a:srgbClr val="000000"/>
                </a:solidFill>
                <a:latin typeface="Calibri Light" panose="020F0302020204030204"/>
              </a:rPr>
              <a:t>faecal </a:t>
            </a:r>
            <a:r>
              <a:rPr lang="en-GB" dirty="0">
                <a:solidFill>
                  <a:srgbClr val="000000"/>
                </a:solidFill>
                <a:latin typeface="Calibri Light" panose="020F0302020204030204"/>
              </a:rPr>
              <a:t>bacterium </a:t>
            </a:r>
            <a:r>
              <a:rPr lang="en-GB" dirty="0" smtClean="0">
                <a:solidFill>
                  <a:srgbClr val="000000"/>
                </a:solidFill>
                <a:latin typeface="Calibri Light" panose="020F0302020204030204"/>
              </a:rPr>
              <a:t>from </a:t>
            </a:r>
            <a:r>
              <a:rPr lang="en-GB" dirty="0">
                <a:solidFill>
                  <a:srgbClr val="000000"/>
                </a:solidFill>
                <a:latin typeface="Calibri Light" panose="020F0302020204030204"/>
              </a:rPr>
              <a:t>the anal region superiorly through the urinary tract. In severe </a:t>
            </a:r>
            <a:r>
              <a:rPr lang="en-GB" dirty="0" smtClean="0">
                <a:solidFill>
                  <a:srgbClr val="000000"/>
                </a:solidFill>
                <a:latin typeface="Calibri Light" panose="020F0302020204030204"/>
              </a:rPr>
              <a:t>cases</a:t>
            </a:r>
            <a:r>
              <a:rPr lang="en-GB" dirty="0">
                <a:solidFill>
                  <a:srgbClr val="000000"/>
                </a:solidFill>
                <a:latin typeface="Calibri Light" panose="020F0302020204030204"/>
              </a:rPr>
              <a:t>, the kidney swells and scars, abscesses form, and the renal pelvis fills with pus. Left untreated, the infected kidney may be severely damaged, but administration of antibiotics usually achieve a total cure</a:t>
            </a:r>
            <a:r>
              <a:rPr lang="en-GB" dirty="0" smtClean="0">
                <a:solidFill>
                  <a:srgbClr val="000000"/>
                </a:solidFill>
                <a:latin typeface="Calibri Light" panose="020F0302020204030204"/>
              </a:rPr>
              <a:t>.</a:t>
            </a:r>
          </a:p>
          <a:p>
            <a:pPr lvl="0"/>
            <a:endParaRPr lang="en-GB" dirty="0">
              <a:solidFill>
                <a:srgbClr val="000000"/>
              </a:solidFill>
              <a:latin typeface="Calibri Light" panose="020F0302020204030204"/>
            </a:endParaRPr>
          </a:p>
          <a:p>
            <a:pPr lvl="0"/>
            <a:r>
              <a:rPr lang="en-GB" b="1" dirty="0" smtClean="0">
                <a:solidFill>
                  <a:srgbClr val="7030A0"/>
                </a:solidFill>
                <a:latin typeface="Calibri Light" panose="020F0302020204030204"/>
              </a:rPr>
              <a:t>Glomerulonephritis </a:t>
            </a:r>
            <a:r>
              <a:rPr lang="en-GB" dirty="0" smtClean="0">
                <a:solidFill>
                  <a:srgbClr val="000000"/>
                </a:solidFill>
                <a:latin typeface="Calibri Light" panose="020F0302020204030204"/>
              </a:rPr>
              <a:t>is an inflammation </a:t>
            </a:r>
            <a:r>
              <a:rPr lang="en-GB" dirty="0">
                <a:solidFill>
                  <a:srgbClr val="000000"/>
                </a:solidFill>
                <a:latin typeface="Calibri Light" panose="020F0302020204030204"/>
              </a:rPr>
              <a:t>of the </a:t>
            </a:r>
            <a:r>
              <a:rPr lang="en-GB" dirty="0" smtClean="0">
                <a:solidFill>
                  <a:srgbClr val="000000"/>
                </a:solidFill>
                <a:latin typeface="Calibri Light" panose="020F0302020204030204"/>
              </a:rPr>
              <a:t>glomerular. It </a:t>
            </a:r>
            <a:r>
              <a:rPr lang="en-GB" dirty="0">
                <a:solidFill>
                  <a:srgbClr val="000000"/>
                </a:solidFill>
                <a:latin typeface="Calibri Light" panose="020F0302020204030204"/>
              </a:rPr>
              <a:t>can be caused by immunologic abnormalities, drugs or toxins, vascular disorders, and systemic diseases. </a:t>
            </a:r>
            <a:r>
              <a:rPr lang="en-GB" dirty="0" smtClean="0">
                <a:solidFill>
                  <a:srgbClr val="000000"/>
                </a:solidFill>
                <a:latin typeface="Calibri Light" panose="020F0302020204030204"/>
              </a:rPr>
              <a:t>Glomerulonephritis </a:t>
            </a:r>
            <a:r>
              <a:rPr lang="en-GB" dirty="0">
                <a:solidFill>
                  <a:srgbClr val="000000"/>
                </a:solidFill>
                <a:latin typeface="Calibri Light" panose="020F0302020204030204"/>
              </a:rPr>
              <a:t>can be acute, chronic or progressive. </a:t>
            </a:r>
            <a:r>
              <a:rPr lang="en-GB" dirty="0" smtClean="0">
                <a:solidFill>
                  <a:srgbClr val="000000"/>
                </a:solidFill>
                <a:latin typeface="Calibri Light" panose="020F0302020204030204"/>
              </a:rPr>
              <a:t>It shows up by blood and proteins in the urine. There </a:t>
            </a:r>
            <a:r>
              <a:rPr lang="en-GB" dirty="0">
                <a:solidFill>
                  <a:srgbClr val="000000"/>
                </a:solidFill>
                <a:latin typeface="Calibri Light" panose="020F0302020204030204"/>
              </a:rPr>
              <a:t>is also a decrease in urine as there is a decrease in </a:t>
            </a:r>
            <a:r>
              <a:rPr lang="en-GB" dirty="0" smtClean="0">
                <a:solidFill>
                  <a:srgbClr val="000000"/>
                </a:solidFill>
                <a:latin typeface="Calibri Light" panose="020F0302020204030204"/>
              </a:rPr>
              <a:t>the Glomerular </a:t>
            </a:r>
            <a:r>
              <a:rPr lang="en-GB" dirty="0">
                <a:solidFill>
                  <a:srgbClr val="000000"/>
                </a:solidFill>
                <a:latin typeface="Calibri Light" panose="020F0302020204030204"/>
              </a:rPr>
              <a:t>F</a:t>
            </a:r>
            <a:r>
              <a:rPr lang="en-GB" dirty="0" smtClean="0">
                <a:solidFill>
                  <a:srgbClr val="000000"/>
                </a:solidFill>
                <a:latin typeface="Calibri Light" panose="020F0302020204030204"/>
              </a:rPr>
              <a:t>iltration Rate. </a:t>
            </a:r>
          </a:p>
          <a:p>
            <a:pPr lvl="0"/>
            <a:endParaRPr lang="en-GB" dirty="0">
              <a:solidFill>
                <a:srgbClr val="000000"/>
              </a:solidFill>
              <a:latin typeface="Calibri Light" panose="020F0302020204030204"/>
            </a:endParaRPr>
          </a:p>
          <a:p>
            <a:pPr lvl="0"/>
            <a:r>
              <a:rPr lang="en-GB" b="1" dirty="0" smtClean="0">
                <a:solidFill>
                  <a:srgbClr val="7030A0"/>
                </a:solidFill>
                <a:latin typeface="Calibri Light" panose="020F0302020204030204"/>
              </a:rPr>
              <a:t>Renal Failure. </a:t>
            </a:r>
            <a:r>
              <a:rPr lang="en-GB" dirty="0">
                <a:solidFill>
                  <a:srgbClr val="000000"/>
                </a:solidFill>
                <a:latin typeface="Calibri Light" panose="020F0302020204030204"/>
              </a:rPr>
              <a:t>This is characterized by </a:t>
            </a:r>
            <a:r>
              <a:rPr lang="en-GB" dirty="0" smtClean="0">
                <a:solidFill>
                  <a:srgbClr val="000000"/>
                </a:solidFill>
                <a:latin typeface="Calibri Light" panose="020F0302020204030204"/>
              </a:rPr>
              <a:t>uraemia, which means that there is </a:t>
            </a:r>
            <a:r>
              <a:rPr lang="en-GB" b="1" dirty="0" smtClean="0">
                <a:solidFill>
                  <a:srgbClr val="7030A0"/>
                </a:solidFill>
                <a:latin typeface="Calibri Light" panose="020F0302020204030204"/>
              </a:rPr>
              <a:t>urine in the blood</a:t>
            </a:r>
            <a:r>
              <a:rPr lang="en-GB" dirty="0" smtClean="0">
                <a:solidFill>
                  <a:srgbClr val="000000"/>
                </a:solidFill>
                <a:latin typeface="Calibri Light" panose="020F0302020204030204"/>
              </a:rPr>
              <a:t>. It is </a:t>
            </a:r>
            <a:r>
              <a:rPr lang="en-GB" dirty="0">
                <a:solidFill>
                  <a:srgbClr val="000000"/>
                </a:solidFill>
                <a:latin typeface="Calibri Light" panose="020F0302020204030204"/>
              </a:rPr>
              <a:t>a syndrome of renal </a:t>
            </a:r>
            <a:r>
              <a:rPr lang="en-GB" dirty="0" smtClean="0">
                <a:solidFill>
                  <a:srgbClr val="000000"/>
                </a:solidFill>
                <a:latin typeface="Calibri Light" panose="020F0302020204030204"/>
              </a:rPr>
              <a:t>failure. Acute </a:t>
            </a:r>
            <a:r>
              <a:rPr lang="en-GB" dirty="0">
                <a:solidFill>
                  <a:srgbClr val="000000"/>
                </a:solidFill>
                <a:latin typeface="Calibri Light" panose="020F0302020204030204"/>
              </a:rPr>
              <a:t>renal failure can be caused by severe hypotension or severe glomerular disease. </a:t>
            </a:r>
          </a:p>
        </p:txBody>
      </p:sp>
      <p:sp>
        <p:nvSpPr>
          <p:cNvPr id="3" name="Rechthoek 2"/>
          <p:cNvSpPr/>
          <p:nvPr/>
        </p:nvSpPr>
        <p:spPr>
          <a:xfrm rot="1227388">
            <a:off x="10313510" y="437209"/>
            <a:ext cx="1800493" cy="400110"/>
          </a:xfrm>
          <a:prstGeom prst="rect">
            <a:avLst/>
          </a:prstGeom>
          <a:solidFill>
            <a:schemeClr val="bg2"/>
          </a:solidFill>
          <a:ln>
            <a:solidFill>
              <a:srgbClr val="7030A0"/>
            </a:solidFill>
          </a:ln>
        </p:spPr>
        <p:txBody>
          <a:bodyPr wrap="none">
            <a:spAutoFit/>
          </a:bodyPr>
          <a:lstStyle/>
          <a:p>
            <a:r>
              <a:rPr lang="en-GB" sz="2000" kern="0" spc="-5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not </a:t>
            </a:r>
            <a:r>
              <a:rPr lang="en-GB" sz="2000" kern="0" spc="-5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part of </a:t>
            </a:r>
            <a:r>
              <a:rPr lang="en-GB" sz="2000" kern="0" spc="-50"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exam</a:t>
            </a:r>
            <a:endParaRPr lang="en-GB" dirty="0"/>
          </a:p>
        </p:txBody>
      </p:sp>
    </p:spTree>
    <p:extLst>
      <p:ext uri="{BB962C8B-B14F-4D97-AF65-F5344CB8AC3E}">
        <p14:creationId xmlns:p14="http://schemas.microsoft.com/office/powerpoint/2010/main" val="3079839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Treatments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2130" y="1350956"/>
            <a:ext cx="7639670" cy="2031325"/>
          </a:xfrm>
          <a:prstGeom prst="rect">
            <a:avLst/>
          </a:prstGeom>
        </p:spPr>
        <p:txBody>
          <a:bodyPr wrap="square">
            <a:spAutoFit/>
          </a:bodyPr>
          <a:lstStyle/>
          <a:p>
            <a:pPr lvl="0"/>
            <a:r>
              <a:rPr lang="en-GB" b="1" dirty="0" smtClean="0">
                <a:solidFill>
                  <a:srgbClr val="7030A0"/>
                </a:solidFill>
                <a:latin typeface="Calibri Light" panose="020F0302020204030204"/>
              </a:rPr>
              <a:t>Haemodialysis </a:t>
            </a:r>
          </a:p>
          <a:p>
            <a:pPr lvl="0"/>
            <a:r>
              <a:rPr lang="en-GB" dirty="0" smtClean="0">
                <a:solidFill>
                  <a:srgbClr val="000000"/>
                </a:solidFill>
                <a:latin typeface="Calibri Light" panose="020F0302020204030204"/>
              </a:rPr>
              <a:t>Generally</a:t>
            </a:r>
            <a:r>
              <a:rPr lang="en-GB" dirty="0">
                <a:solidFill>
                  <a:srgbClr val="000000"/>
                </a:solidFill>
                <a:latin typeface="Calibri Light" panose="020F0302020204030204"/>
              </a:rPr>
              <a:t>, humans can live normally with just one kidney. Only when the amount of functioning kidney tissue is greatly diminished will </a:t>
            </a:r>
            <a:r>
              <a:rPr lang="en-GB" b="1" dirty="0">
                <a:solidFill>
                  <a:srgbClr val="7030A0"/>
                </a:solidFill>
                <a:latin typeface="Calibri Light" panose="020F0302020204030204"/>
              </a:rPr>
              <a:t>renal failure </a:t>
            </a:r>
            <a:r>
              <a:rPr lang="en-GB" dirty="0">
                <a:solidFill>
                  <a:srgbClr val="000000"/>
                </a:solidFill>
                <a:latin typeface="Calibri Light" panose="020F0302020204030204"/>
              </a:rPr>
              <a:t>develop. </a:t>
            </a:r>
            <a:r>
              <a:rPr lang="en-GB" dirty="0" smtClean="0">
                <a:solidFill>
                  <a:srgbClr val="000000"/>
                </a:solidFill>
                <a:latin typeface="Calibri Light" panose="020F0302020204030204"/>
              </a:rPr>
              <a:t>Provided </a:t>
            </a:r>
            <a:r>
              <a:rPr lang="en-GB" dirty="0">
                <a:solidFill>
                  <a:srgbClr val="000000"/>
                </a:solidFill>
                <a:latin typeface="Calibri Light" panose="020F0302020204030204"/>
              </a:rPr>
              <a:t>that treatment is begun early, it may be possible to </a:t>
            </a:r>
            <a:r>
              <a:rPr lang="en-GB" b="1" dirty="0">
                <a:solidFill>
                  <a:srgbClr val="7030A0"/>
                </a:solidFill>
                <a:latin typeface="Calibri Light" panose="020F0302020204030204"/>
              </a:rPr>
              <a:t>reverse</a:t>
            </a:r>
            <a:r>
              <a:rPr lang="en-GB" dirty="0">
                <a:solidFill>
                  <a:srgbClr val="000000"/>
                </a:solidFill>
                <a:latin typeface="Calibri Light" panose="020F0302020204030204"/>
              </a:rPr>
              <a:t> chronic kidney failure due to diabetes or high blood pressure. </a:t>
            </a:r>
            <a:r>
              <a:rPr lang="en-GB" dirty="0" smtClean="0">
                <a:solidFill>
                  <a:srgbClr val="000000"/>
                </a:solidFill>
                <a:latin typeface="Calibri Light" panose="020F0302020204030204"/>
              </a:rPr>
              <a:t>In </a:t>
            </a:r>
            <a:r>
              <a:rPr lang="en-GB" b="1" dirty="0" smtClean="0">
                <a:solidFill>
                  <a:srgbClr val="7030A0"/>
                </a:solidFill>
                <a:latin typeface="Calibri Light" panose="020F0302020204030204"/>
              </a:rPr>
              <a:t>"</a:t>
            </a:r>
            <a:r>
              <a:rPr lang="en-GB" b="1" dirty="0">
                <a:solidFill>
                  <a:srgbClr val="7030A0"/>
                </a:solidFill>
                <a:latin typeface="Calibri Light" panose="020F0302020204030204"/>
              </a:rPr>
              <a:t>end-stage renal failure</a:t>
            </a:r>
            <a:r>
              <a:rPr lang="en-GB" b="1" dirty="0" smtClean="0">
                <a:solidFill>
                  <a:srgbClr val="7030A0"/>
                </a:solidFill>
                <a:latin typeface="Calibri Light" panose="020F0302020204030204"/>
              </a:rPr>
              <a:t>" </a:t>
            </a:r>
            <a:r>
              <a:rPr lang="en-GB" dirty="0" smtClean="0">
                <a:solidFill>
                  <a:srgbClr val="000000"/>
                </a:solidFill>
                <a:latin typeface="Calibri Light" panose="020F0302020204030204"/>
              </a:rPr>
              <a:t>haemodialysis needs to be performed</a:t>
            </a:r>
            <a:r>
              <a:rPr lang="en-GB" dirty="0">
                <a:solidFill>
                  <a:srgbClr val="000000"/>
                </a:solidFill>
                <a:latin typeface="Calibri Light" panose="020F0302020204030204"/>
              </a:rPr>
              <a:t>. </a:t>
            </a:r>
            <a:r>
              <a:rPr lang="en-GB" dirty="0" smtClean="0">
                <a:solidFill>
                  <a:srgbClr val="000000"/>
                </a:solidFill>
                <a:latin typeface="Calibri Light" panose="020F0302020204030204"/>
              </a:rPr>
              <a:t>This is </a:t>
            </a:r>
            <a:r>
              <a:rPr lang="en-GB" dirty="0">
                <a:solidFill>
                  <a:srgbClr val="000000"/>
                </a:solidFill>
                <a:latin typeface="Calibri Light" panose="020F0302020204030204"/>
              </a:rPr>
              <a:t>a supportive treatment; a form of "buying time" to bridge the </a:t>
            </a:r>
            <a:r>
              <a:rPr lang="en-GB" dirty="0" smtClean="0">
                <a:solidFill>
                  <a:srgbClr val="000000"/>
                </a:solidFill>
                <a:latin typeface="Calibri Light" panose="020F0302020204030204"/>
              </a:rPr>
              <a:t>wait </a:t>
            </a:r>
            <a:r>
              <a:rPr lang="en-GB" dirty="0">
                <a:solidFill>
                  <a:srgbClr val="000000"/>
                </a:solidFill>
                <a:latin typeface="Calibri Light" panose="020F0302020204030204"/>
              </a:rPr>
              <a:t>for a suitable </a:t>
            </a:r>
            <a:r>
              <a:rPr lang="en-GB" dirty="0" smtClean="0">
                <a:solidFill>
                  <a:srgbClr val="000000"/>
                </a:solidFill>
                <a:latin typeface="Calibri Light" panose="020F0302020204030204"/>
              </a:rPr>
              <a:t>organ for kidney transplantation. </a:t>
            </a:r>
          </a:p>
        </p:txBody>
      </p:sp>
      <p:grpSp>
        <p:nvGrpSpPr>
          <p:cNvPr id="8" name="Groep 7"/>
          <p:cNvGrpSpPr/>
          <p:nvPr/>
        </p:nvGrpSpPr>
        <p:grpSpPr>
          <a:xfrm>
            <a:off x="476249" y="3610456"/>
            <a:ext cx="11622617" cy="2695343"/>
            <a:chOff x="476249" y="3610456"/>
            <a:chExt cx="11622617" cy="2695343"/>
          </a:xfrm>
        </p:grpSpPr>
        <p:sp>
          <p:nvSpPr>
            <p:cNvPr id="3" name="Rechthoek 2"/>
            <p:cNvSpPr/>
            <p:nvPr/>
          </p:nvSpPr>
          <p:spPr>
            <a:xfrm>
              <a:off x="476249" y="3610456"/>
              <a:ext cx="8672603" cy="2662267"/>
            </a:xfrm>
            <a:prstGeom prst="rect">
              <a:avLst/>
            </a:prstGeom>
          </p:spPr>
          <p:txBody>
            <a:bodyPr wrap="square">
              <a:spAutoFit/>
            </a:bodyPr>
            <a:lstStyle/>
            <a:p>
              <a:pPr lvl="0"/>
              <a:r>
                <a:rPr lang="en-GB" b="1" dirty="0">
                  <a:solidFill>
                    <a:srgbClr val="7030A0"/>
                  </a:solidFill>
                  <a:latin typeface="Calibri Light" panose="020F0302020204030204"/>
                </a:rPr>
                <a:t>Kidney transplantation </a:t>
              </a:r>
              <a:r>
                <a:rPr lang="en-GB" dirty="0">
                  <a:solidFill>
                    <a:srgbClr val="000000"/>
                  </a:solidFill>
                  <a:latin typeface="Calibri Light" panose="020F0302020204030204"/>
                </a:rPr>
                <a:t>is the only </a:t>
              </a:r>
              <a:r>
                <a:rPr lang="en-GB" b="1" dirty="0">
                  <a:solidFill>
                    <a:srgbClr val="7030A0"/>
                  </a:solidFill>
                  <a:latin typeface="Calibri Light" panose="020F0302020204030204"/>
                </a:rPr>
                <a:t>cure</a:t>
              </a:r>
              <a:r>
                <a:rPr lang="en-GB" dirty="0">
                  <a:solidFill>
                    <a:srgbClr val="000000"/>
                  </a:solidFill>
                  <a:latin typeface="Calibri Light" panose="020F0302020204030204"/>
                </a:rPr>
                <a:t> for </a:t>
              </a:r>
              <a:r>
                <a:rPr lang="en-GB" dirty="0" smtClean="0">
                  <a:solidFill>
                    <a:srgbClr val="000000"/>
                  </a:solidFill>
                  <a:latin typeface="Calibri Light" panose="020F0302020204030204"/>
                </a:rPr>
                <a:t>end-stage </a:t>
              </a:r>
              <a:r>
                <a:rPr lang="en-GB" dirty="0">
                  <a:solidFill>
                    <a:srgbClr val="000000"/>
                  </a:solidFill>
                  <a:latin typeface="Calibri Light" panose="020F0302020204030204"/>
                </a:rPr>
                <a:t>renal </a:t>
              </a:r>
              <a:r>
                <a:rPr lang="en-GB" dirty="0" smtClean="0">
                  <a:solidFill>
                    <a:srgbClr val="000000"/>
                  </a:solidFill>
                  <a:latin typeface="Calibri Light" panose="020F0302020204030204"/>
                </a:rPr>
                <a:t>failure. </a:t>
              </a:r>
              <a:r>
                <a:rPr lang="en-GB" dirty="0">
                  <a:solidFill>
                    <a:srgbClr val="000000"/>
                  </a:solidFill>
                  <a:latin typeface="Calibri Light" panose="020F0302020204030204"/>
                </a:rPr>
                <a:t>There are two types of kidney transplants: </a:t>
              </a:r>
              <a:r>
                <a:rPr lang="en-GB" b="1" dirty="0">
                  <a:solidFill>
                    <a:srgbClr val="7030A0"/>
                  </a:solidFill>
                  <a:latin typeface="Calibri Light" panose="020F0302020204030204"/>
                </a:rPr>
                <a:t>living donor transplant </a:t>
              </a:r>
              <a:r>
                <a:rPr lang="en-GB" dirty="0">
                  <a:solidFill>
                    <a:srgbClr val="000000"/>
                  </a:solidFill>
                  <a:latin typeface="Calibri Light" panose="020F0302020204030204"/>
                </a:rPr>
                <a:t>and a </a:t>
              </a:r>
              <a:r>
                <a:rPr lang="en-GB" b="1" dirty="0">
                  <a:solidFill>
                    <a:srgbClr val="7030A0"/>
                  </a:solidFill>
                  <a:latin typeface="Calibri Light" panose="020F0302020204030204"/>
                </a:rPr>
                <a:t>dead donor transplant</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marL="285750" lvl="0" indent="-285750">
                <a:buFont typeface="Arial" panose="020B0604020202020204" pitchFamily="34" charset="0"/>
                <a:buChar char="•"/>
              </a:pPr>
              <a:r>
                <a:rPr lang="en-GB" dirty="0" smtClean="0">
                  <a:solidFill>
                    <a:srgbClr val="000000"/>
                  </a:solidFill>
                  <a:latin typeface="Calibri Light" panose="020F0302020204030204"/>
                </a:rPr>
                <a:t>When </a:t>
              </a:r>
              <a:r>
                <a:rPr lang="en-GB" dirty="0">
                  <a:solidFill>
                    <a:srgbClr val="000000"/>
                  </a:solidFill>
                  <a:latin typeface="Calibri Light" panose="020F0302020204030204"/>
                </a:rPr>
                <a:t>a kidney from a living </a:t>
              </a:r>
              <a:r>
                <a:rPr lang="en-GB" dirty="0" smtClean="0">
                  <a:solidFill>
                    <a:srgbClr val="000000"/>
                  </a:solidFill>
                  <a:latin typeface="Calibri Light" panose="020F0302020204030204"/>
                </a:rPr>
                <a:t>donor is </a:t>
              </a:r>
              <a:r>
                <a:rPr lang="en-GB" dirty="0">
                  <a:solidFill>
                    <a:srgbClr val="000000"/>
                  </a:solidFill>
                  <a:latin typeface="Calibri Light" panose="020F0302020204030204"/>
                </a:rPr>
                <a:t>transplanted into the patient's body, the donor's blood group and tissue type must be </a:t>
              </a:r>
              <a:r>
                <a:rPr lang="en-GB" dirty="0" smtClean="0">
                  <a:solidFill>
                    <a:srgbClr val="000000"/>
                  </a:solidFill>
                  <a:latin typeface="Calibri Light" panose="020F0302020204030204"/>
                </a:rPr>
                <a:t>compatible </a:t>
              </a:r>
              <a:r>
                <a:rPr lang="en-GB" dirty="0">
                  <a:solidFill>
                    <a:srgbClr val="000000"/>
                  </a:solidFill>
                  <a:latin typeface="Calibri Light" panose="020F0302020204030204"/>
                </a:rPr>
                <a:t>with the </a:t>
              </a:r>
              <a:r>
                <a:rPr lang="en-GB" dirty="0" smtClean="0">
                  <a:solidFill>
                    <a:srgbClr val="000000"/>
                  </a:solidFill>
                  <a:latin typeface="Calibri Light" panose="020F0302020204030204"/>
                </a:rPr>
                <a:t>patient's. </a:t>
              </a:r>
            </a:p>
            <a:p>
              <a:pPr marL="285750" lvl="0" indent="-285750">
                <a:buFont typeface="Arial" panose="020B0604020202020204" pitchFamily="34" charset="0"/>
                <a:buChar char="•"/>
              </a:pPr>
              <a:r>
                <a:rPr lang="en-GB" dirty="0" smtClean="0">
                  <a:solidFill>
                    <a:srgbClr val="000000"/>
                  </a:solidFill>
                  <a:latin typeface="Calibri Light" panose="020F0302020204030204"/>
                </a:rPr>
                <a:t>Before </a:t>
              </a:r>
              <a:r>
                <a:rPr lang="en-GB" dirty="0">
                  <a:solidFill>
                    <a:srgbClr val="000000"/>
                  </a:solidFill>
                  <a:latin typeface="Calibri Light" panose="020F0302020204030204"/>
                </a:rPr>
                <a:t>a </a:t>
              </a:r>
              <a:r>
                <a:rPr lang="en-GB" dirty="0" smtClean="0">
                  <a:solidFill>
                    <a:srgbClr val="000000"/>
                  </a:solidFill>
                  <a:latin typeface="Calibri Light" panose="020F0302020204030204"/>
                </a:rPr>
                <a:t>dead </a:t>
              </a:r>
              <a:r>
                <a:rPr lang="en-GB" dirty="0">
                  <a:solidFill>
                    <a:srgbClr val="000000"/>
                  </a:solidFill>
                  <a:latin typeface="Calibri Light" panose="020F0302020204030204"/>
                </a:rPr>
                <a:t>donor's organs can be transplanted, </a:t>
              </a:r>
              <a:r>
                <a:rPr lang="en-GB" dirty="0" smtClean="0">
                  <a:solidFill>
                    <a:srgbClr val="000000"/>
                  </a:solidFill>
                  <a:latin typeface="Calibri Light" panose="020F0302020204030204"/>
                </a:rPr>
                <a:t>tests must be done </a:t>
              </a:r>
              <a:r>
                <a:rPr lang="en-GB" dirty="0">
                  <a:solidFill>
                    <a:srgbClr val="000000"/>
                  </a:solidFill>
                  <a:latin typeface="Calibri Light" panose="020F0302020204030204"/>
                </a:rPr>
                <a:t>to determine if the organs are healthy. Also, in some countries, the family of the donor must give its consent for the organ donation. </a:t>
              </a:r>
              <a:endParaRPr lang="en-GB" dirty="0" smtClean="0">
                <a:solidFill>
                  <a:srgbClr val="000000"/>
                </a:solidFill>
                <a:latin typeface="Calibri Light" panose="020F0302020204030204"/>
              </a:endParaRPr>
            </a:p>
            <a:p>
              <a:pPr lvl="0"/>
              <a:endParaRPr lang="en-GB" sz="500" dirty="0" smtClean="0">
                <a:solidFill>
                  <a:srgbClr val="000000"/>
                </a:solidFill>
                <a:latin typeface="Calibri Light" panose="020F0302020204030204"/>
              </a:endParaRPr>
            </a:p>
            <a:p>
              <a:pPr lvl="0"/>
              <a:r>
                <a:rPr lang="en-GB" dirty="0" smtClean="0">
                  <a:solidFill>
                    <a:srgbClr val="000000"/>
                  </a:solidFill>
                  <a:latin typeface="Calibri Light" panose="020F0302020204030204"/>
                </a:rPr>
                <a:t>In </a:t>
              </a:r>
              <a:r>
                <a:rPr lang="en-GB" dirty="0">
                  <a:solidFill>
                    <a:srgbClr val="000000"/>
                  </a:solidFill>
                  <a:latin typeface="Calibri Light" panose="020F0302020204030204"/>
                </a:rPr>
                <a:t>both cases, the recipient of the new organ needs to take drugs to suppress their immune system to help prevent their body from rejecting the new kidney.</a:t>
              </a:r>
            </a:p>
          </p:txBody>
        </p:sp>
        <p:pic>
          <p:nvPicPr>
            <p:cNvPr id="4" name="Afbeelding 3"/>
            <p:cNvPicPr>
              <a:picLocks noChangeAspect="1"/>
            </p:cNvPicPr>
            <p:nvPr/>
          </p:nvPicPr>
          <p:blipFill>
            <a:blip r:embed="rId2"/>
            <a:stretch>
              <a:fillRect/>
            </a:stretch>
          </p:blipFill>
          <p:spPr>
            <a:xfrm>
              <a:off x="9231651" y="3730715"/>
              <a:ext cx="2867215" cy="2575084"/>
            </a:xfrm>
            <a:prstGeom prst="rect">
              <a:avLst/>
            </a:prstGeom>
          </p:spPr>
        </p:pic>
      </p:grpSp>
      <p:pic>
        <p:nvPicPr>
          <p:cNvPr id="7" name="Afbeelding 6"/>
          <p:cNvPicPr>
            <a:picLocks noChangeAspect="1"/>
          </p:cNvPicPr>
          <p:nvPr/>
        </p:nvPicPr>
        <p:blipFill rotWithShape="1">
          <a:blip r:embed="rId3"/>
          <a:srcRect l="7736" r="7537"/>
          <a:stretch/>
        </p:blipFill>
        <p:spPr>
          <a:xfrm>
            <a:off x="8634307" y="1350956"/>
            <a:ext cx="3166534" cy="2102248"/>
          </a:xfrm>
          <a:prstGeom prst="rect">
            <a:avLst/>
          </a:prstGeom>
        </p:spPr>
      </p:pic>
    </p:spTree>
    <p:extLst>
      <p:ext uri="{BB962C8B-B14F-4D97-AF65-F5344CB8AC3E}">
        <p14:creationId xmlns:p14="http://schemas.microsoft.com/office/powerpoint/2010/main" val="369965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3452214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Kidneys: Position and Structure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76249" y="1693081"/>
            <a:ext cx="4366684" cy="2031325"/>
          </a:xfrm>
          <a:prstGeom prst="rect">
            <a:avLst/>
          </a:prstGeom>
        </p:spPr>
        <p:txBody>
          <a:bodyPr wrap="square">
            <a:spAutoFit/>
          </a:bodyPr>
          <a:lstStyle/>
          <a:p>
            <a:r>
              <a:rPr lang="en-GB" dirty="0">
                <a:latin typeface="+mj-lt"/>
              </a:rPr>
              <a:t>The kidneys are two bean-shaped organs </a:t>
            </a:r>
            <a:r>
              <a:rPr lang="en-GB" dirty="0" smtClean="0">
                <a:latin typeface="+mj-lt"/>
              </a:rPr>
              <a:t>that reside </a:t>
            </a:r>
            <a:r>
              <a:rPr lang="en-GB" dirty="0">
                <a:latin typeface="+mj-lt"/>
              </a:rPr>
              <a:t>against the back muscles in the </a:t>
            </a:r>
            <a:r>
              <a:rPr lang="en-GB" b="1" dirty="0">
                <a:solidFill>
                  <a:srgbClr val="7030A0"/>
                </a:solidFill>
                <a:latin typeface="+mj-lt"/>
              </a:rPr>
              <a:t>upper abdominal cavity.</a:t>
            </a:r>
            <a:r>
              <a:rPr lang="en-GB" dirty="0">
                <a:latin typeface="+mj-lt"/>
              </a:rPr>
              <a:t> They sit opposite each other on either side of the spine. </a:t>
            </a:r>
            <a:endParaRPr lang="en-GB" dirty="0" smtClean="0">
              <a:latin typeface="+mj-lt"/>
            </a:endParaRPr>
          </a:p>
          <a:p>
            <a:endParaRPr lang="en-GB" dirty="0">
              <a:latin typeface="+mj-lt"/>
            </a:endParaRPr>
          </a:p>
          <a:p>
            <a:r>
              <a:rPr lang="en-GB" dirty="0" smtClean="0">
                <a:latin typeface="+mj-lt"/>
              </a:rPr>
              <a:t>Each </a:t>
            </a:r>
            <a:r>
              <a:rPr lang="en-GB" dirty="0">
                <a:latin typeface="+mj-lt"/>
              </a:rPr>
              <a:t>kidney is about </a:t>
            </a:r>
            <a:r>
              <a:rPr lang="en-GB" dirty="0" smtClean="0">
                <a:latin typeface="+mj-lt"/>
              </a:rPr>
              <a:t>10-12 cm long </a:t>
            </a:r>
            <a:r>
              <a:rPr lang="en-GB" dirty="0">
                <a:latin typeface="+mj-lt"/>
              </a:rPr>
              <a:t>-- about the size of a fist.</a:t>
            </a:r>
          </a:p>
        </p:txBody>
      </p:sp>
      <p:pic>
        <p:nvPicPr>
          <p:cNvPr id="7" name="Afbeelding 6"/>
          <p:cNvPicPr>
            <a:picLocks noChangeAspect="1"/>
          </p:cNvPicPr>
          <p:nvPr/>
        </p:nvPicPr>
        <p:blipFill>
          <a:blip r:embed="rId2"/>
          <a:stretch>
            <a:fillRect/>
          </a:stretch>
        </p:blipFill>
        <p:spPr>
          <a:xfrm>
            <a:off x="5645789" y="1436256"/>
            <a:ext cx="5841361" cy="3965477"/>
          </a:xfrm>
          <a:prstGeom prst="rect">
            <a:avLst/>
          </a:prstGeom>
        </p:spPr>
      </p:pic>
      <p:sp>
        <p:nvSpPr>
          <p:cNvPr id="9" name="Rechthoek 8"/>
          <p:cNvSpPr/>
          <p:nvPr/>
        </p:nvSpPr>
        <p:spPr>
          <a:xfrm>
            <a:off x="476249" y="4065227"/>
            <a:ext cx="4815496" cy="646331"/>
          </a:xfrm>
          <a:prstGeom prst="rect">
            <a:avLst/>
          </a:prstGeom>
        </p:spPr>
        <p:txBody>
          <a:bodyPr wrap="square">
            <a:spAutoFit/>
          </a:bodyPr>
          <a:lstStyle/>
          <a:p>
            <a:r>
              <a:rPr lang="en-GB" dirty="0" smtClean="0">
                <a:latin typeface="+mj-lt"/>
              </a:rPr>
              <a:t>The kidneys each </a:t>
            </a:r>
            <a:r>
              <a:rPr lang="en-GB" dirty="0">
                <a:latin typeface="+mj-lt"/>
              </a:rPr>
              <a:t>receive blood from </a:t>
            </a:r>
            <a:r>
              <a:rPr lang="en-GB" dirty="0" smtClean="0">
                <a:latin typeface="+mj-lt"/>
              </a:rPr>
              <a:t>a </a:t>
            </a:r>
            <a:r>
              <a:rPr lang="en-GB" dirty="0">
                <a:latin typeface="+mj-lt"/>
              </a:rPr>
              <a:t>renal </a:t>
            </a:r>
            <a:r>
              <a:rPr lang="en-GB" dirty="0" smtClean="0">
                <a:latin typeface="+mj-lt"/>
              </a:rPr>
              <a:t>artery, </a:t>
            </a:r>
            <a:r>
              <a:rPr lang="en-GB" dirty="0">
                <a:latin typeface="+mj-lt"/>
              </a:rPr>
              <a:t>and drain into </a:t>
            </a:r>
            <a:r>
              <a:rPr lang="en-GB" dirty="0" smtClean="0">
                <a:latin typeface="+mj-lt"/>
              </a:rPr>
              <a:t>a </a:t>
            </a:r>
            <a:r>
              <a:rPr lang="en-GB" dirty="0">
                <a:latin typeface="+mj-lt"/>
              </a:rPr>
              <a:t>renal </a:t>
            </a:r>
            <a:r>
              <a:rPr lang="en-GB" dirty="0" smtClean="0">
                <a:latin typeface="+mj-lt"/>
              </a:rPr>
              <a:t>vein. </a:t>
            </a:r>
            <a:endParaRPr lang="en-GB" dirty="0">
              <a:latin typeface="+mj-lt"/>
            </a:endParaRPr>
          </a:p>
        </p:txBody>
      </p:sp>
    </p:spTree>
    <p:extLst>
      <p:ext uri="{BB962C8B-B14F-4D97-AF65-F5344CB8AC3E}">
        <p14:creationId xmlns:p14="http://schemas.microsoft.com/office/powerpoint/2010/main" val="3423901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 of the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Kidneys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76249" y="1436256"/>
            <a:ext cx="6776111" cy="3708708"/>
          </a:xfrm>
          <a:prstGeom prst="rect">
            <a:avLst/>
          </a:prstGeom>
        </p:spPr>
        <p:txBody>
          <a:bodyPr wrap="square">
            <a:spAutoFit/>
          </a:bodyPr>
          <a:lstStyle/>
          <a:p>
            <a:pPr>
              <a:spcAft>
                <a:spcPts val="600"/>
              </a:spcAft>
            </a:pPr>
            <a:r>
              <a:rPr lang="en-GB" sz="2000" dirty="0" smtClean="0">
                <a:latin typeface="+mj-lt"/>
              </a:rPr>
              <a:t>The functions of the kidneys are:   </a:t>
            </a:r>
          </a:p>
          <a:p>
            <a:pPr marL="342900" indent="-342900">
              <a:spcAft>
                <a:spcPts val="600"/>
              </a:spcAft>
              <a:buFont typeface="+mj-lt"/>
              <a:buAutoNum type="arabicPeriod"/>
            </a:pPr>
            <a:r>
              <a:rPr lang="en-GB" sz="2000" dirty="0" smtClean="0">
                <a:latin typeface="+mj-lt"/>
              </a:rPr>
              <a:t>to </a:t>
            </a:r>
            <a:r>
              <a:rPr lang="en-GB" sz="2000" b="1" dirty="0">
                <a:solidFill>
                  <a:srgbClr val="7030A0"/>
                </a:solidFill>
                <a:latin typeface="+mj-lt"/>
              </a:rPr>
              <a:t>regulate the quantity of extracellular fluid</a:t>
            </a:r>
            <a:r>
              <a:rPr lang="en-GB" sz="2000" dirty="0">
                <a:latin typeface="+mj-lt"/>
              </a:rPr>
              <a:t> in the </a:t>
            </a:r>
            <a:r>
              <a:rPr lang="en-GB" sz="2000" dirty="0" smtClean="0">
                <a:latin typeface="+mj-lt"/>
              </a:rPr>
              <a:t>body; </a:t>
            </a:r>
            <a:r>
              <a:rPr lang="en-GB" sz="2000" dirty="0">
                <a:latin typeface="+mj-lt"/>
              </a:rPr>
              <a:t>to </a:t>
            </a:r>
            <a:r>
              <a:rPr lang="en-GB" sz="2000" dirty="0" smtClean="0">
                <a:latin typeface="+mj-lt"/>
              </a:rPr>
              <a:t>maintain the body's internal </a:t>
            </a:r>
            <a:r>
              <a:rPr lang="en-GB" sz="2000" dirty="0">
                <a:latin typeface="+mj-lt"/>
              </a:rPr>
              <a:t>equilibrium of water and minerals </a:t>
            </a:r>
            <a:r>
              <a:rPr lang="en-GB" sz="2000" baseline="30000" dirty="0" smtClean="0">
                <a:solidFill>
                  <a:srgbClr val="000000"/>
                </a:solidFill>
                <a:latin typeface="+mj-lt"/>
              </a:rPr>
              <a:t>(1)</a:t>
            </a:r>
            <a:r>
              <a:rPr lang="en-GB" sz="2000" dirty="0" smtClean="0">
                <a:solidFill>
                  <a:srgbClr val="000000"/>
                </a:solidFill>
                <a:latin typeface="+mj-lt"/>
              </a:rPr>
              <a:t>. This </a:t>
            </a:r>
            <a:r>
              <a:rPr lang="en-GB" sz="2000" dirty="0">
                <a:solidFill>
                  <a:srgbClr val="000000"/>
                </a:solidFill>
                <a:latin typeface="+mj-lt"/>
              </a:rPr>
              <a:t>helps regulate </a:t>
            </a:r>
            <a:r>
              <a:rPr lang="en-GB" sz="2000" dirty="0" smtClean="0">
                <a:solidFill>
                  <a:srgbClr val="000000"/>
                </a:solidFill>
                <a:latin typeface="+mj-lt"/>
              </a:rPr>
              <a:t>the blood pressure. </a:t>
            </a:r>
            <a:endParaRPr lang="en-GB" sz="2000" b="1" dirty="0" smtClean="0">
              <a:solidFill>
                <a:srgbClr val="7030A0"/>
              </a:solidFill>
              <a:latin typeface="+mj-lt"/>
            </a:endParaRPr>
          </a:p>
          <a:p>
            <a:pPr marL="342900" indent="-342900">
              <a:spcAft>
                <a:spcPts val="600"/>
              </a:spcAft>
              <a:buFont typeface="+mj-lt"/>
              <a:buAutoNum type="arabicPeriod"/>
            </a:pPr>
            <a:r>
              <a:rPr lang="en-GB" sz="2000" dirty="0" smtClean="0">
                <a:latin typeface="+mj-lt"/>
              </a:rPr>
              <a:t>to </a:t>
            </a:r>
            <a:r>
              <a:rPr lang="en-GB" sz="2000" b="1" dirty="0">
                <a:solidFill>
                  <a:srgbClr val="7030A0"/>
                </a:solidFill>
                <a:latin typeface="+mj-lt"/>
              </a:rPr>
              <a:t>filter the </a:t>
            </a:r>
            <a:r>
              <a:rPr lang="en-GB" sz="2000" b="1" dirty="0" smtClean="0">
                <a:solidFill>
                  <a:srgbClr val="7030A0"/>
                </a:solidFill>
                <a:latin typeface="+mj-lt"/>
              </a:rPr>
              <a:t>blood</a:t>
            </a:r>
            <a:r>
              <a:rPr lang="en-GB" sz="2000" dirty="0" smtClean="0">
                <a:latin typeface="+mj-lt"/>
              </a:rPr>
              <a:t>: to excrete </a:t>
            </a:r>
            <a:r>
              <a:rPr lang="en-GB" sz="2000" dirty="0">
                <a:latin typeface="+mj-lt"/>
              </a:rPr>
              <a:t>waste-products of the </a:t>
            </a:r>
            <a:r>
              <a:rPr lang="en-GB" sz="2000" dirty="0" smtClean="0">
                <a:latin typeface="+mj-lt"/>
              </a:rPr>
              <a:t>metabolism. </a:t>
            </a:r>
            <a:r>
              <a:rPr lang="en-GB" sz="2000" dirty="0">
                <a:latin typeface="+mj-lt"/>
              </a:rPr>
              <a:t>All the blood in our bodies passes through the kidneys several times a day. The kidneys produce urine, via which </a:t>
            </a:r>
            <a:r>
              <a:rPr lang="en-GB" sz="2000" dirty="0" smtClean="0">
                <a:latin typeface="+mj-lt"/>
              </a:rPr>
              <a:t>superfluous water and minerals as well as metabolic </a:t>
            </a:r>
            <a:r>
              <a:rPr lang="en-GB" sz="2000" dirty="0">
                <a:latin typeface="+mj-lt"/>
              </a:rPr>
              <a:t>waste products are removed from the body. </a:t>
            </a:r>
            <a:endParaRPr lang="en-GB" sz="2000" dirty="0" smtClean="0">
              <a:latin typeface="+mj-lt"/>
            </a:endParaRPr>
          </a:p>
          <a:p>
            <a:pPr marL="342900" indent="-342900">
              <a:spcAft>
                <a:spcPts val="600"/>
              </a:spcAft>
              <a:buFont typeface="+mj-lt"/>
              <a:buAutoNum type="arabicPeriod"/>
            </a:pPr>
            <a:r>
              <a:rPr lang="en-GB" sz="2000" dirty="0" smtClean="0">
                <a:latin typeface="+mj-lt"/>
              </a:rPr>
              <a:t>to play an important role in the </a:t>
            </a:r>
            <a:r>
              <a:rPr lang="en-GB" sz="2000" b="1" dirty="0">
                <a:solidFill>
                  <a:srgbClr val="7030A0"/>
                </a:solidFill>
                <a:latin typeface="+mj-lt"/>
              </a:rPr>
              <a:t>production</a:t>
            </a:r>
            <a:r>
              <a:rPr lang="en-GB" sz="2000" dirty="0">
                <a:latin typeface="+mj-lt"/>
              </a:rPr>
              <a:t> of red blood </a:t>
            </a:r>
            <a:r>
              <a:rPr lang="en-GB" sz="2000" dirty="0" smtClean="0">
                <a:latin typeface="+mj-lt"/>
              </a:rPr>
              <a:t>cells </a:t>
            </a:r>
            <a:r>
              <a:rPr lang="en-GB" sz="2000" dirty="0">
                <a:latin typeface="+mj-lt"/>
              </a:rPr>
              <a:t>and </a:t>
            </a:r>
            <a:r>
              <a:rPr lang="en-GB" sz="2000" dirty="0" smtClean="0">
                <a:latin typeface="+mj-lt"/>
              </a:rPr>
              <a:t>bone formation.</a:t>
            </a:r>
          </a:p>
        </p:txBody>
      </p:sp>
      <p:sp>
        <p:nvSpPr>
          <p:cNvPr id="4" name="Rechthoek 3"/>
          <p:cNvSpPr/>
          <p:nvPr/>
        </p:nvSpPr>
        <p:spPr>
          <a:xfrm>
            <a:off x="572957" y="5579147"/>
            <a:ext cx="4287802" cy="646331"/>
          </a:xfrm>
          <a:prstGeom prst="rect">
            <a:avLst/>
          </a:prstGeom>
        </p:spPr>
        <p:txBody>
          <a:bodyPr wrap="square">
            <a:spAutoFit/>
          </a:bodyPr>
          <a:lstStyle/>
          <a:p>
            <a:pPr marL="182563" lvl="0" indent="-182563"/>
            <a:r>
              <a:rPr lang="en-GB" sz="1830" baseline="30000" dirty="0" smtClean="0">
                <a:solidFill>
                  <a:srgbClr val="000000"/>
                </a:solidFill>
                <a:latin typeface="Calibri Light" panose="020F0302020204030204"/>
              </a:rPr>
              <a:t>(1) </a:t>
            </a:r>
            <a:r>
              <a:rPr lang="en-GB" dirty="0" smtClean="0">
                <a:solidFill>
                  <a:srgbClr val="000000"/>
                </a:solidFill>
                <a:latin typeface="Calibri Light" panose="020F0302020204030204"/>
              </a:rPr>
              <a:t>sodium</a:t>
            </a:r>
            <a:r>
              <a:rPr lang="en-GB" dirty="0">
                <a:solidFill>
                  <a:srgbClr val="000000"/>
                </a:solidFill>
                <a:latin typeface="Calibri Light" panose="020F0302020204030204"/>
              </a:rPr>
              <a:t>, potassium, chloride, calcium, phosphorus, magnesium, </a:t>
            </a:r>
            <a:r>
              <a:rPr lang="en-GB" dirty="0" smtClean="0">
                <a:solidFill>
                  <a:srgbClr val="000000"/>
                </a:solidFill>
                <a:latin typeface="Calibri Light" panose="020F0302020204030204"/>
              </a:rPr>
              <a:t>sulphate</a:t>
            </a:r>
          </a:p>
        </p:txBody>
      </p:sp>
      <p:sp>
        <p:nvSpPr>
          <p:cNvPr id="9" name="Rechthoek 8"/>
          <p:cNvSpPr/>
          <p:nvPr/>
        </p:nvSpPr>
        <p:spPr>
          <a:xfrm>
            <a:off x="8255001" y="4978982"/>
            <a:ext cx="3705420" cy="1200329"/>
          </a:xfrm>
          <a:prstGeom prst="rect">
            <a:avLst/>
          </a:prstGeom>
          <a:solidFill>
            <a:schemeClr val="bg2"/>
          </a:solidFill>
          <a:ln>
            <a:solidFill>
              <a:srgbClr val="7030A0"/>
            </a:solidFill>
          </a:ln>
        </p:spPr>
        <p:txBody>
          <a:bodyPr wrap="square">
            <a:spAutoFit/>
          </a:bodyPr>
          <a:lstStyle/>
          <a:p>
            <a:pPr algn="ctr"/>
            <a:r>
              <a:rPr lang="en-GB" dirty="0">
                <a:latin typeface="+mj-lt"/>
              </a:rPr>
              <a:t>Can you imagine </a:t>
            </a:r>
            <a:r>
              <a:rPr lang="en-GB" dirty="0" smtClean="0">
                <a:latin typeface="+mj-lt"/>
              </a:rPr>
              <a:t>an </a:t>
            </a:r>
            <a:r>
              <a:rPr lang="en-GB" dirty="0">
                <a:latin typeface="+mj-lt"/>
              </a:rPr>
              <a:t>industrial filter that could be used in a process for more than 70 years without ever being replaced or cleaned?</a:t>
            </a:r>
          </a:p>
        </p:txBody>
      </p:sp>
      <p:pic>
        <p:nvPicPr>
          <p:cNvPr id="12" name="Afbeelding 11"/>
          <p:cNvPicPr>
            <a:picLocks noChangeAspect="1"/>
          </p:cNvPicPr>
          <p:nvPr/>
        </p:nvPicPr>
        <p:blipFill>
          <a:blip r:embed="rId2"/>
          <a:stretch>
            <a:fillRect/>
          </a:stretch>
        </p:blipFill>
        <p:spPr>
          <a:xfrm>
            <a:off x="8255001" y="1397315"/>
            <a:ext cx="3430068" cy="3203176"/>
          </a:xfrm>
          <a:prstGeom prst="rect">
            <a:avLst/>
          </a:prstGeom>
        </p:spPr>
      </p:pic>
    </p:spTree>
    <p:extLst>
      <p:ext uri="{BB962C8B-B14F-4D97-AF65-F5344CB8AC3E}">
        <p14:creationId xmlns:p14="http://schemas.microsoft.com/office/powerpoint/2010/main" val="3476083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8" y="440796"/>
            <a:ext cx="10390673"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Intermezzo: the Excretory system of the human  body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sp>
        <p:nvSpPr>
          <p:cNvPr id="7" name="Rechthoek 6"/>
          <p:cNvSpPr/>
          <p:nvPr/>
        </p:nvSpPr>
        <p:spPr>
          <a:xfrm>
            <a:off x="1378191" y="2350495"/>
            <a:ext cx="7415822" cy="707886"/>
          </a:xfrm>
          <a:prstGeom prst="rect">
            <a:avLst/>
          </a:prstGeom>
        </p:spPr>
        <p:txBody>
          <a:bodyPr wrap="square">
            <a:spAutoFit/>
          </a:bodyPr>
          <a:lstStyle/>
          <a:p>
            <a:r>
              <a:rPr lang="en-GB" sz="2000" dirty="0">
                <a:latin typeface="+mj-lt"/>
              </a:rPr>
              <a:t>the </a:t>
            </a:r>
            <a:r>
              <a:rPr lang="en-GB" sz="2000" b="1" dirty="0" smtClean="0">
                <a:solidFill>
                  <a:srgbClr val="7030A0"/>
                </a:solidFill>
                <a:latin typeface="+mj-lt"/>
              </a:rPr>
              <a:t>Kidneys </a:t>
            </a:r>
            <a:r>
              <a:rPr lang="en-GB" sz="2000" dirty="0" smtClean="0">
                <a:latin typeface="+mj-lt"/>
              </a:rPr>
              <a:t>excrete superfluous water, minerals, and urea. Excretion takes place via urethra and bladder. </a:t>
            </a:r>
            <a:endParaRPr lang="en-GB" sz="2000" dirty="0">
              <a:latin typeface="+mj-lt"/>
            </a:endParaRPr>
          </a:p>
        </p:txBody>
      </p:sp>
      <p:sp>
        <p:nvSpPr>
          <p:cNvPr id="9" name="Rechthoek 8"/>
          <p:cNvSpPr/>
          <p:nvPr/>
        </p:nvSpPr>
        <p:spPr>
          <a:xfrm>
            <a:off x="467704" y="1464797"/>
            <a:ext cx="11013096" cy="707886"/>
          </a:xfrm>
          <a:prstGeom prst="rect">
            <a:avLst/>
          </a:prstGeom>
        </p:spPr>
        <p:txBody>
          <a:bodyPr wrap="square">
            <a:spAutoFit/>
          </a:bodyPr>
          <a:lstStyle/>
          <a:p>
            <a:r>
              <a:rPr lang="en-GB" sz="2000" dirty="0" smtClean="0">
                <a:latin typeface="+mj-lt"/>
              </a:rPr>
              <a:t>The excretory system is the </a:t>
            </a:r>
            <a:r>
              <a:rPr lang="en-GB" sz="2000" b="1" dirty="0" smtClean="0">
                <a:solidFill>
                  <a:srgbClr val="7030A0"/>
                </a:solidFill>
                <a:latin typeface="+mj-lt"/>
              </a:rPr>
              <a:t>total system that removes waste products </a:t>
            </a:r>
            <a:r>
              <a:rPr lang="en-GB" sz="2000" dirty="0" smtClean="0">
                <a:latin typeface="+mj-lt"/>
              </a:rPr>
              <a:t>and other unwanted systems from the body. Its components:  </a:t>
            </a:r>
            <a:endParaRPr lang="en-GB" sz="2000" dirty="0">
              <a:latin typeface="+mj-lt"/>
            </a:endParaRPr>
          </a:p>
        </p:txBody>
      </p:sp>
      <p:sp>
        <p:nvSpPr>
          <p:cNvPr id="10" name="Rechthoek 9"/>
          <p:cNvSpPr/>
          <p:nvPr/>
        </p:nvSpPr>
        <p:spPr>
          <a:xfrm>
            <a:off x="1370861" y="3051506"/>
            <a:ext cx="8437280" cy="707886"/>
          </a:xfrm>
          <a:prstGeom prst="rect">
            <a:avLst/>
          </a:prstGeom>
        </p:spPr>
        <p:txBody>
          <a:bodyPr wrap="square">
            <a:spAutoFit/>
          </a:bodyPr>
          <a:lstStyle/>
          <a:p>
            <a:r>
              <a:rPr lang="en-GB" sz="2000" dirty="0">
                <a:latin typeface="+mj-lt"/>
              </a:rPr>
              <a:t>the </a:t>
            </a:r>
            <a:r>
              <a:rPr lang="en-GB" sz="2000" b="1" dirty="0" smtClean="0">
                <a:solidFill>
                  <a:srgbClr val="7030A0"/>
                </a:solidFill>
                <a:latin typeface="+mj-lt"/>
              </a:rPr>
              <a:t>Liver </a:t>
            </a:r>
            <a:r>
              <a:rPr lang="en-GB" sz="2000" dirty="0" smtClean="0">
                <a:latin typeface="+mj-lt"/>
              </a:rPr>
              <a:t>takes care (breaks down) complex chemicals and </a:t>
            </a:r>
            <a:r>
              <a:rPr lang="en-GB" sz="2000" dirty="0">
                <a:latin typeface="+mj-lt"/>
              </a:rPr>
              <a:t>poisons. The liver also produces bile, </a:t>
            </a:r>
            <a:r>
              <a:rPr lang="en-GB" sz="2000" dirty="0" smtClean="0">
                <a:latin typeface="+mj-lt"/>
              </a:rPr>
              <a:t>which </a:t>
            </a:r>
            <a:r>
              <a:rPr lang="en-GB" sz="2000" dirty="0">
                <a:latin typeface="+mj-lt"/>
              </a:rPr>
              <a:t>the body uses </a:t>
            </a:r>
            <a:r>
              <a:rPr lang="en-GB" sz="2000" dirty="0" smtClean="0">
                <a:latin typeface="+mj-lt"/>
              </a:rPr>
              <a:t>to </a:t>
            </a:r>
            <a:r>
              <a:rPr lang="en-GB" sz="2000" dirty="0">
                <a:latin typeface="+mj-lt"/>
              </a:rPr>
              <a:t>break down fats </a:t>
            </a:r>
            <a:r>
              <a:rPr lang="en-GB" sz="2000" dirty="0" smtClean="0">
                <a:latin typeface="+mj-lt"/>
              </a:rPr>
              <a:t>and unusable </a:t>
            </a:r>
            <a:r>
              <a:rPr lang="en-GB" sz="2000" dirty="0">
                <a:latin typeface="+mj-lt"/>
              </a:rPr>
              <a:t>waste.</a:t>
            </a:r>
          </a:p>
        </p:txBody>
      </p:sp>
      <p:sp>
        <p:nvSpPr>
          <p:cNvPr id="12" name="Rechthoek 11"/>
          <p:cNvSpPr/>
          <p:nvPr/>
        </p:nvSpPr>
        <p:spPr>
          <a:xfrm>
            <a:off x="1378191" y="3925633"/>
            <a:ext cx="7842872" cy="400110"/>
          </a:xfrm>
          <a:prstGeom prst="rect">
            <a:avLst/>
          </a:prstGeom>
        </p:spPr>
        <p:txBody>
          <a:bodyPr wrap="square">
            <a:spAutoFit/>
          </a:bodyPr>
          <a:lstStyle/>
          <a:p>
            <a:r>
              <a:rPr lang="en-GB" sz="2000" dirty="0">
                <a:latin typeface="+mj-lt"/>
              </a:rPr>
              <a:t>the </a:t>
            </a:r>
            <a:r>
              <a:rPr lang="en-GB" sz="2000" b="1" dirty="0" smtClean="0">
                <a:solidFill>
                  <a:srgbClr val="7030A0"/>
                </a:solidFill>
                <a:latin typeface="+mj-lt"/>
              </a:rPr>
              <a:t>large Intestines </a:t>
            </a:r>
            <a:r>
              <a:rPr lang="en-GB" sz="2000" dirty="0" smtClean="0">
                <a:latin typeface="+mj-lt"/>
              </a:rPr>
              <a:t>break down food and excrete the rest products</a:t>
            </a:r>
            <a:endParaRPr lang="en-GB" sz="2000" dirty="0">
              <a:latin typeface="+mj-lt"/>
            </a:endParaRPr>
          </a:p>
        </p:txBody>
      </p:sp>
      <p:sp>
        <p:nvSpPr>
          <p:cNvPr id="13" name="Rechthoek 12"/>
          <p:cNvSpPr/>
          <p:nvPr/>
        </p:nvSpPr>
        <p:spPr>
          <a:xfrm>
            <a:off x="1378191" y="4518374"/>
            <a:ext cx="7842872" cy="400110"/>
          </a:xfrm>
          <a:prstGeom prst="rect">
            <a:avLst/>
          </a:prstGeom>
        </p:spPr>
        <p:txBody>
          <a:bodyPr wrap="square">
            <a:spAutoFit/>
          </a:bodyPr>
          <a:lstStyle/>
          <a:p>
            <a:r>
              <a:rPr lang="en-GB" sz="2000" dirty="0">
                <a:latin typeface="+mj-lt"/>
              </a:rPr>
              <a:t>the </a:t>
            </a:r>
            <a:r>
              <a:rPr lang="en-GB" sz="2000" b="1" dirty="0">
                <a:solidFill>
                  <a:srgbClr val="7030A0"/>
                </a:solidFill>
                <a:latin typeface="+mj-lt"/>
              </a:rPr>
              <a:t>S</a:t>
            </a:r>
            <a:r>
              <a:rPr lang="en-GB" sz="2000" b="1" dirty="0" smtClean="0">
                <a:solidFill>
                  <a:srgbClr val="7030A0"/>
                </a:solidFill>
                <a:latin typeface="+mj-lt"/>
              </a:rPr>
              <a:t>kin </a:t>
            </a:r>
            <a:r>
              <a:rPr lang="en-GB" sz="2000" dirty="0" smtClean="0">
                <a:latin typeface="+mj-lt"/>
              </a:rPr>
              <a:t>excretes sweat and removes excess water </a:t>
            </a:r>
            <a:endParaRPr lang="en-GB" sz="2000" dirty="0">
              <a:latin typeface="+mj-lt"/>
            </a:endParaRPr>
          </a:p>
        </p:txBody>
      </p:sp>
      <p:sp>
        <p:nvSpPr>
          <p:cNvPr id="16" name="Rechthoek 15"/>
          <p:cNvSpPr/>
          <p:nvPr/>
        </p:nvSpPr>
        <p:spPr>
          <a:xfrm>
            <a:off x="1370860" y="5022596"/>
            <a:ext cx="7842872" cy="400110"/>
          </a:xfrm>
          <a:prstGeom prst="rect">
            <a:avLst/>
          </a:prstGeom>
        </p:spPr>
        <p:txBody>
          <a:bodyPr wrap="square">
            <a:spAutoFit/>
          </a:bodyPr>
          <a:lstStyle/>
          <a:p>
            <a:r>
              <a:rPr lang="en-GB" sz="2000" dirty="0">
                <a:latin typeface="+mj-lt"/>
              </a:rPr>
              <a:t>the </a:t>
            </a:r>
            <a:r>
              <a:rPr lang="en-GB" sz="2000" b="1" dirty="0" smtClean="0">
                <a:solidFill>
                  <a:srgbClr val="7030A0"/>
                </a:solidFill>
                <a:latin typeface="+mj-lt"/>
              </a:rPr>
              <a:t>Lungs </a:t>
            </a:r>
            <a:r>
              <a:rPr lang="en-GB" sz="2000" dirty="0" smtClean="0">
                <a:latin typeface="+mj-lt"/>
              </a:rPr>
              <a:t>excrete carbon dioxide as part of respiration </a:t>
            </a:r>
            <a:endParaRPr lang="en-GB" sz="2000" dirty="0">
              <a:latin typeface="+mj-lt"/>
            </a:endParaRPr>
          </a:p>
        </p:txBody>
      </p:sp>
    </p:spTree>
    <p:extLst>
      <p:ext uri="{BB962C8B-B14F-4D97-AF65-F5344CB8AC3E}">
        <p14:creationId xmlns:p14="http://schemas.microsoft.com/office/powerpoint/2010/main" val="1081865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12130" y="491973"/>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Blood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filtration (anatomy)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pic>
        <p:nvPicPr>
          <p:cNvPr id="3" name="Afbeelding 2"/>
          <p:cNvPicPr>
            <a:picLocks noChangeAspect="1"/>
          </p:cNvPicPr>
          <p:nvPr/>
        </p:nvPicPr>
        <p:blipFill>
          <a:blip r:embed="rId2"/>
          <a:stretch>
            <a:fillRect/>
          </a:stretch>
        </p:blipFill>
        <p:spPr>
          <a:xfrm>
            <a:off x="4940804" y="1533584"/>
            <a:ext cx="6874050" cy="4587815"/>
          </a:xfrm>
          <a:prstGeom prst="rect">
            <a:avLst/>
          </a:prstGeom>
        </p:spPr>
      </p:pic>
      <p:sp>
        <p:nvSpPr>
          <p:cNvPr id="9" name="Rechthoek 8"/>
          <p:cNvSpPr/>
          <p:nvPr/>
        </p:nvSpPr>
        <p:spPr>
          <a:xfrm>
            <a:off x="412130" y="1436256"/>
            <a:ext cx="4134470" cy="3416320"/>
          </a:xfrm>
          <a:prstGeom prst="rect">
            <a:avLst/>
          </a:prstGeom>
        </p:spPr>
        <p:txBody>
          <a:bodyPr wrap="square">
            <a:spAutoFit/>
          </a:bodyPr>
          <a:lstStyle/>
          <a:p>
            <a:r>
              <a:rPr lang="en-GB" dirty="0">
                <a:latin typeface="+mj-lt"/>
              </a:rPr>
              <a:t>Each kidney contains around a million units called </a:t>
            </a:r>
            <a:r>
              <a:rPr lang="en-GB" b="1" dirty="0">
                <a:solidFill>
                  <a:srgbClr val="7030A0"/>
                </a:solidFill>
                <a:latin typeface="+mj-lt"/>
              </a:rPr>
              <a:t>nephrons</a:t>
            </a:r>
            <a:r>
              <a:rPr lang="en-GB" dirty="0">
                <a:latin typeface="+mj-lt"/>
              </a:rPr>
              <a:t>, each of which is a microscopic filter for blood. </a:t>
            </a:r>
            <a:r>
              <a:rPr lang="en-GB" dirty="0" smtClean="0">
                <a:latin typeface="+mj-lt"/>
              </a:rPr>
              <a:t>A nephron is </a:t>
            </a:r>
            <a:r>
              <a:rPr lang="en-GB" dirty="0">
                <a:latin typeface="+mj-lt"/>
              </a:rPr>
              <a:t>a </a:t>
            </a:r>
            <a:r>
              <a:rPr lang="en-GB" dirty="0" smtClean="0">
                <a:latin typeface="+mj-lt"/>
              </a:rPr>
              <a:t>tube-like </a:t>
            </a:r>
            <a:r>
              <a:rPr lang="en-GB" dirty="0">
                <a:latin typeface="+mj-lt"/>
              </a:rPr>
              <a:t>structure </a:t>
            </a:r>
            <a:r>
              <a:rPr lang="en-GB" dirty="0" smtClean="0">
                <a:latin typeface="+mj-lt"/>
              </a:rPr>
              <a:t>lined by a single layer of specialized cells and surrounded </a:t>
            </a:r>
            <a:r>
              <a:rPr lang="en-GB" dirty="0">
                <a:latin typeface="+mj-lt"/>
              </a:rPr>
              <a:t>by </a:t>
            </a:r>
            <a:r>
              <a:rPr lang="en-GB" dirty="0" smtClean="0">
                <a:latin typeface="+mj-lt"/>
              </a:rPr>
              <a:t>capillaries. The function </a:t>
            </a:r>
            <a:r>
              <a:rPr lang="en-GB" dirty="0">
                <a:latin typeface="+mj-lt"/>
              </a:rPr>
              <a:t>of these lining cells </a:t>
            </a:r>
            <a:r>
              <a:rPr lang="en-GB" dirty="0" smtClean="0">
                <a:latin typeface="+mj-lt"/>
              </a:rPr>
              <a:t>are: </a:t>
            </a:r>
          </a:p>
          <a:p>
            <a:pPr marL="285750" lvl="0" indent="-285750">
              <a:buFont typeface="Arial" panose="020B0604020202020204" pitchFamily="34" charset="0"/>
              <a:buChar char="•"/>
            </a:pPr>
            <a:r>
              <a:rPr lang="en-GB" dirty="0">
                <a:solidFill>
                  <a:srgbClr val="000000"/>
                </a:solidFill>
                <a:latin typeface="Calibri Light" panose="020F0302020204030204"/>
              </a:rPr>
              <a:t>the secretion of wastes from the blood into the </a:t>
            </a:r>
            <a:r>
              <a:rPr lang="en-GB" dirty="0" smtClean="0">
                <a:solidFill>
                  <a:srgbClr val="000000"/>
                </a:solidFill>
                <a:latin typeface="Calibri Light" panose="020F0302020204030204"/>
              </a:rPr>
              <a:t>urine;</a:t>
            </a:r>
            <a:endParaRPr lang="en-GB" dirty="0">
              <a:solidFill>
                <a:srgbClr val="000000"/>
              </a:solidFill>
              <a:latin typeface="Calibri Light" panose="020F0302020204030204"/>
            </a:endParaRPr>
          </a:p>
          <a:p>
            <a:pPr marL="285750" indent="-285750">
              <a:buFont typeface="Arial" panose="020B0604020202020204" pitchFamily="34" charset="0"/>
              <a:buChar char="•"/>
            </a:pPr>
            <a:r>
              <a:rPr lang="en-GB" dirty="0" smtClean="0">
                <a:latin typeface="+mj-lt"/>
              </a:rPr>
              <a:t>the re-absorption of water and small molecules from the filtrate into the blood.</a:t>
            </a:r>
          </a:p>
        </p:txBody>
      </p:sp>
      <p:sp>
        <p:nvSpPr>
          <p:cNvPr id="4" name="Rechthoek 3"/>
          <p:cNvSpPr/>
          <p:nvPr/>
        </p:nvSpPr>
        <p:spPr>
          <a:xfrm>
            <a:off x="412129" y="4987018"/>
            <a:ext cx="4456203" cy="1200329"/>
          </a:xfrm>
          <a:prstGeom prst="rect">
            <a:avLst/>
          </a:prstGeom>
        </p:spPr>
        <p:txBody>
          <a:bodyPr wrap="square">
            <a:spAutoFit/>
          </a:bodyPr>
          <a:lstStyle/>
          <a:p>
            <a:pPr lvl="0"/>
            <a:r>
              <a:rPr lang="en-GB" dirty="0">
                <a:solidFill>
                  <a:srgbClr val="000000"/>
                </a:solidFill>
                <a:latin typeface="Calibri Light" panose="020F0302020204030204"/>
              </a:rPr>
              <a:t>Each nephron begins with a filtration component that filters blood entering the kidney. This filtrate then flows along the length of the nephron. </a:t>
            </a:r>
            <a:r>
              <a:rPr lang="en-GB" dirty="0" smtClean="0">
                <a:solidFill>
                  <a:srgbClr val="000000"/>
                </a:solidFill>
                <a:latin typeface="Calibri Light" panose="020F0302020204030204"/>
              </a:rPr>
              <a:t>See next slide. </a:t>
            </a:r>
            <a:endParaRPr lang="en-GB" dirty="0">
              <a:solidFill>
                <a:srgbClr val="000000"/>
              </a:solidFill>
              <a:latin typeface="Calibri Light" panose="020F0302020204030204"/>
            </a:endParaRPr>
          </a:p>
        </p:txBody>
      </p:sp>
    </p:spTree>
    <p:extLst>
      <p:ext uri="{BB962C8B-B14F-4D97-AF65-F5344CB8AC3E}">
        <p14:creationId xmlns:p14="http://schemas.microsoft.com/office/powerpoint/2010/main" val="4111986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Blood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filtration (schematic)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pic>
        <p:nvPicPr>
          <p:cNvPr id="5" name="Afbeelding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79093" y="2040235"/>
            <a:ext cx="6304041" cy="3684553"/>
          </a:xfrm>
          <a:prstGeom prst="rect">
            <a:avLst/>
          </a:prstGeom>
        </p:spPr>
      </p:pic>
    </p:spTree>
    <p:extLst>
      <p:ext uri="{BB962C8B-B14F-4D97-AF65-F5344CB8AC3E}">
        <p14:creationId xmlns:p14="http://schemas.microsoft.com/office/powerpoint/2010/main" val="2433768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Blood filtration </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cxnSp>
        <p:nvCxnSpPr>
          <p:cNvPr id="11" name="Rechte verbindingslijn 10"/>
          <p:cNvCxnSpPr/>
          <p:nvPr/>
        </p:nvCxnSpPr>
        <p:spPr>
          <a:xfrm flipV="1">
            <a:off x="467704" y="1190396"/>
            <a:ext cx="5636763" cy="944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1026" name="Picture 2" descr="https://upload.wikimedia.org/wikipedia/commons/thumb/2/2b/Physiology_of_Nephron.png/300px-Physiology_of_Nephro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7514" y="516767"/>
            <a:ext cx="4891057" cy="5706233"/>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476249" y="1678825"/>
            <a:ext cx="5077884" cy="1938992"/>
          </a:xfrm>
          <a:prstGeom prst="rect">
            <a:avLst/>
          </a:prstGeom>
        </p:spPr>
        <p:txBody>
          <a:bodyPr wrap="square">
            <a:spAutoFit/>
          </a:bodyPr>
          <a:lstStyle/>
          <a:p>
            <a:pPr lvl="0"/>
            <a:r>
              <a:rPr lang="en-GB" sz="2000" dirty="0">
                <a:solidFill>
                  <a:srgbClr val="000000"/>
                </a:solidFill>
                <a:latin typeface="Calibri Light" panose="020F0302020204030204"/>
              </a:rPr>
              <a:t>A </a:t>
            </a:r>
            <a:r>
              <a:rPr lang="en-GB" sz="2000" b="1" dirty="0">
                <a:solidFill>
                  <a:srgbClr val="7030A0"/>
                </a:solidFill>
                <a:latin typeface="Calibri Light" panose="020F0302020204030204"/>
              </a:rPr>
              <a:t>global assessment </a:t>
            </a:r>
            <a:r>
              <a:rPr lang="en-GB" sz="2000" dirty="0">
                <a:solidFill>
                  <a:srgbClr val="000000"/>
                </a:solidFill>
                <a:latin typeface="Calibri Light" panose="020F0302020204030204"/>
              </a:rPr>
              <a:t>of renal function is often ascertained by estimating the rate of filtration, called the </a:t>
            </a:r>
            <a:r>
              <a:rPr lang="en-GB" sz="2000" b="1" dirty="0">
                <a:solidFill>
                  <a:srgbClr val="7030A0"/>
                </a:solidFill>
                <a:latin typeface="Calibri Light" panose="020F0302020204030204"/>
              </a:rPr>
              <a:t>glomerular filtration rate (GFR</a:t>
            </a:r>
            <a:r>
              <a:rPr lang="en-GB" sz="2000" b="1" dirty="0" smtClean="0">
                <a:solidFill>
                  <a:srgbClr val="7030A0"/>
                </a:solidFill>
                <a:latin typeface="Calibri Light" panose="020F0302020204030204"/>
              </a:rPr>
              <a:t>)</a:t>
            </a:r>
            <a:r>
              <a:rPr lang="en-GB" sz="2000" dirty="0" smtClean="0">
                <a:solidFill>
                  <a:srgbClr val="000000"/>
                </a:solidFill>
                <a:latin typeface="Calibri Light" panose="020F0302020204030204"/>
              </a:rPr>
              <a:t>, which can be calculated from measurements such as urine concentration, urine flow and plasma concentration. </a:t>
            </a:r>
            <a:endParaRPr lang="en-GB" sz="2000" dirty="0">
              <a:solidFill>
                <a:srgbClr val="000000"/>
              </a:solidFill>
              <a:latin typeface="Calibri Light" panose="020F0302020204030204"/>
            </a:endParaRPr>
          </a:p>
        </p:txBody>
      </p:sp>
      <p:sp>
        <p:nvSpPr>
          <p:cNvPr id="12" name="Rechthoek 11"/>
          <p:cNvSpPr/>
          <p:nvPr/>
        </p:nvSpPr>
        <p:spPr>
          <a:xfrm>
            <a:off x="467704" y="3987150"/>
            <a:ext cx="5213351" cy="1015663"/>
          </a:xfrm>
          <a:prstGeom prst="rect">
            <a:avLst/>
          </a:prstGeom>
        </p:spPr>
        <p:txBody>
          <a:bodyPr wrap="square">
            <a:spAutoFit/>
          </a:bodyPr>
          <a:lstStyle/>
          <a:p>
            <a:r>
              <a:rPr lang="en-GB" sz="2000" dirty="0" smtClean="0">
                <a:latin typeface="+mj-lt"/>
              </a:rPr>
              <a:t>It's </a:t>
            </a:r>
            <a:r>
              <a:rPr lang="en-GB" sz="2000" dirty="0">
                <a:latin typeface="+mj-lt"/>
              </a:rPr>
              <a:t>possible to lose as much as 90% of kidney function without experiencing any symptoms or problems.</a:t>
            </a:r>
          </a:p>
        </p:txBody>
      </p:sp>
    </p:spTree>
    <p:extLst>
      <p:ext uri="{BB962C8B-B14F-4D97-AF65-F5344CB8AC3E}">
        <p14:creationId xmlns:p14="http://schemas.microsoft.com/office/powerpoint/2010/main" val="1008666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Ureters and bladder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pic>
        <p:nvPicPr>
          <p:cNvPr id="3" name="Afbeelding 2"/>
          <p:cNvPicPr>
            <a:picLocks noChangeAspect="1"/>
          </p:cNvPicPr>
          <p:nvPr/>
        </p:nvPicPr>
        <p:blipFill rotWithShape="1">
          <a:blip r:embed="rId2"/>
          <a:srcRect l="4506" t="3189" r="4038" b="2136"/>
          <a:stretch/>
        </p:blipFill>
        <p:spPr>
          <a:xfrm>
            <a:off x="7969808" y="1329507"/>
            <a:ext cx="4205262" cy="3861976"/>
          </a:xfrm>
          <a:prstGeom prst="rect">
            <a:avLst/>
          </a:prstGeom>
        </p:spPr>
      </p:pic>
      <p:sp>
        <p:nvSpPr>
          <p:cNvPr id="5" name="Rechthoek 4"/>
          <p:cNvSpPr/>
          <p:nvPr/>
        </p:nvSpPr>
        <p:spPr>
          <a:xfrm>
            <a:off x="412130" y="1356879"/>
            <a:ext cx="7334870" cy="1061829"/>
          </a:xfrm>
          <a:prstGeom prst="rect">
            <a:avLst/>
          </a:prstGeom>
        </p:spPr>
        <p:txBody>
          <a:bodyPr wrap="square">
            <a:spAutoFit/>
          </a:bodyPr>
          <a:lstStyle/>
          <a:p>
            <a:r>
              <a:rPr lang="en-GB" b="1" dirty="0" smtClean="0">
                <a:solidFill>
                  <a:srgbClr val="7030A0"/>
                </a:solidFill>
                <a:latin typeface="+mj-lt"/>
              </a:rPr>
              <a:t>Ureters</a:t>
            </a:r>
            <a:r>
              <a:rPr lang="en-GB" dirty="0" smtClean="0">
                <a:latin typeface="+mj-lt"/>
              </a:rPr>
              <a:t> </a:t>
            </a:r>
            <a:r>
              <a:rPr lang="en-GB" dirty="0">
                <a:latin typeface="+mj-lt"/>
              </a:rPr>
              <a:t>are tubes made of smooth muscle </a:t>
            </a:r>
            <a:r>
              <a:rPr lang="en-GB" dirty="0" smtClean="0">
                <a:latin typeface="+mj-lt"/>
              </a:rPr>
              <a:t>fibres </a:t>
            </a:r>
            <a:r>
              <a:rPr lang="en-GB" dirty="0">
                <a:latin typeface="+mj-lt"/>
              </a:rPr>
              <a:t>that </a:t>
            </a:r>
            <a:r>
              <a:rPr lang="en-GB" b="1" dirty="0">
                <a:solidFill>
                  <a:srgbClr val="7030A0"/>
                </a:solidFill>
                <a:latin typeface="+mj-lt"/>
              </a:rPr>
              <a:t>propel</a:t>
            </a:r>
            <a:r>
              <a:rPr lang="en-GB" dirty="0">
                <a:latin typeface="+mj-lt"/>
              </a:rPr>
              <a:t> urine from the kidneys to the urinary bladder. </a:t>
            </a:r>
            <a:endParaRPr lang="en-GB" dirty="0" smtClean="0">
              <a:latin typeface="+mj-lt"/>
            </a:endParaRPr>
          </a:p>
          <a:p>
            <a:endParaRPr lang="en-GB" sz="900" dirty="0" smtClean="0">
              <a:latin typeface="+mj-lt"/>
            </a:endParaRPr>
          </a:p>
          <a:p>
            <a:r>
              <a:rPr lang="en-GB" dirty="0" smtClean="0">
                <a:latin typeface="+mj-lt"/>
              </a:rPr>
              <a:t>In </a:t>
            </a:r>
            <a:r>
              <a:rPr lang="en-GB" dirty="0">
                <a:latin typeface="+mj-lt"/>
              </a:rPr>
              <a:t>the adult, the ureters are usually 25–30 cm </a:t>
            </a:r>
            <a:r>
              <a:rPr lang="en-GB" dirty="0" smtClean="0">
                <a:latin typeface="+mj-lt"/>
              </a:rPr>
              <a:t>long </a:t>
            </a:r>
            <a:r>
              <a:rPr lang="en-GB" dirty="0">
                <a:latin typeface="+mj-lt"/>
              </a:rPr>
              <a:t>and ~3–4 mm in diameter. </a:t>
            </a:r>
          </a:p>
        </p:txBody>
      </p:sp>
      <p:sp>
        <p:nvSpPr>
          <p:cNvPr id="6" name="Rechthoek 5"/>
          <p:cNvSpPr/>
          <p:nvPr/>
        </p:nvSpPr>
        <p:spPr>
          <a:xfrm>
            <a:off x="345533" y="2636771"/>
            <a:ext cx="6471271" cy="923330"/>
          </a:xfrm>
          <a:prstGeom prst="rect">
            <a:avLst/>
          </a:prstGeom>
        </p:spPr>
        <p:txBody>
          <a:bodyPr wrap="square">
            <a:spAutoFit/>
          </a:bodyPr>
          <a:lstStyle/>
          <a:p>
            <a:r>
              <a:rPr lang="en-GB" dirty="0" smtClean="0">
                <a:latin typeface="+mj-lt"/>
              </a:rPr>
              <a:t>A </a:t>
            </a:r>
            <a:r>
              <a:rPr lang="en-GB" b="1" dirty="0">
                <a:solidFill>
                  <a:srgbClr val="7030A0"/>
                </a:solidFill>
                <a:latin typeface="+mj-lt"/>
              </a:rPr>
              <a:t>kidney stone </a:t>
            </a:r>
            <a:r>
              <a:rPr lang="en-GB" dirty="0">
                <a:latin typeface="+mj-lt"/>
              </a:rPr>
              <a:t>can move from the kidney and become lodged inside the ureter, which can block the flow of urine, as well as cause a sharp </a:t>
            </a:r>
            <a:r>
              <a:rPr lang="en-GB" b="1" dirty="0">
                <a:solidFill>
                  <a:srgbClr val="7030A0"/>
                </a:solidFill>
                <a:latin typeface="+mj-lt"/>
              </a:rPr>
              <a:t>cramp</a:t>
            </a:r>
            <a:r>
              <a:rPr lang="en-GB" dirty="0">
                <a:latin typeface="+mj-lt"/>
              </a:rPr>
              <a:t> in the back, side, or lower abdomen</a:t>
            </a:r>
            <a:r>
              <a:rPr lang="en-GB" dirty="0" smtClean="0">
                <a:latin typeface="+mj-lt"/>
              </a:rPr>
              <a:t>. </a:t>
            </a:r>
            <a:endParaRPr lang="en-GB" dirty="0">
              <a:latin typeface="+mj-lt"/>
            </a:endParaRPr>
          </a:p>
        </p:txBody>
      </p:sp>
      <p:sp>
        <p:nvSpPr>
          <p:cNvPr id="9" name="Rechthoek 8"/>
          <p:cNvSpPr/>
          <p:nvPr/>
        </p:nvSpPr>
        <p:spPr>
          <a:xfrm>
            <a:off x="345533" y="3920621"/>
            <a:ext cx="7401467" cy="1200329"/>
          </a:xfrm>
          <a:prstGeom prst="rect">
            <a:avLst/>
          </a:prstGeom>
        </p:spPr>
        <p:txBody>
          <a:bodyPr wrap="square">
            <a:spAutoFit/>
          </a:bodyPr>
          <a:lstStyle/>
          <a:p>
            <a:r>
              <a:rPr lang="en-GB" dirty="0" smtClean="0">
                <a:latin typeface="+mj-lt"/>
              </a:rPr>
              <a:t>The </a:t>
            </a:r>
            <a:r>
              <a:rPr lang="en-GB" b="1" dirty="0">
                <a:solidFill>
                  <a:srgbClr val="7030A0"/>
                </a:solidFill>
                <a:latin typeface="+mj-lt"/>
              </a:rPr>
              <a:t>urinary bladder </a:t>
            </a:r>
            <a:r>
              <a:rPr lang="en-GB" dirty="0">
                <a:latin typeface="+mj-lt"/>
              </a:rPr>
              <a:t>is the organ that collects urine excreted by the kidneys before disposal by urination. A </a:t>
            </a:r>
            <a:r>
              <a:rPr lang="en-GB" dirty="0" smtClean="0">
                <a:latin typeface="+mj-lt"/>
              </a:rPr>
              <a:t>hollow </a:t>
            </a:r>
            <a:r>
              <a:rPr lang="en-GB" dirty="0">
                <a:latin typeface="+mj-lt"/>
              </a:rPr>
              <a:t>muscular, and </a:t>
            </a:r>
            <a:r>
              <a:rPr lang="en-GB" dirty="0" smtClean="0">
                <a:latin typeface="+mj-lt"/>
              </a:rPr>
              <a:t>elastic </a:t>
            </a:r>
            <a:r>
              <a:rPr lang="en-GB" dirty="0">
                <a:latin typeface="+mj-lt"/>
              </a:rPr>
              <a:t>organ, the bladder sits on the pelvic floor. Urine enters the bladder via the ureters and exits via the </a:t>
            </a:r>
            <a:r>
              <a:rPr lang="en-GB" b="1" dirty="0">
                <a:solidFill>
                  <a:srgbClr val="7030A0"/>
                </a:solidFill>
                <a:latin typeface="+mj-lt"/>
              </a:rPr>
              <a:t>urethra</a:t>
            </a:r>
            <a:r>
              <a:rPr lang="en-GB" dirty="0">
                <a:latin typeface="+mj-lt"/>
              </a:rPr>
              <a:t>. </a:t>
            </a:r>
            <a:r>
              <a:rPr lang="en-GB" dirty="0" smtClean="0">
                <a:latin typeface="+mj-lt"/>
              </a:rPr>
              <a:t>The </a:t>
            </a:r>
            <a:r>
              <a:rPr lang="en-GB" dirty="0">
                <a:latin typeface="+mj-lt"/>
              </a:rPr>
              <a:t>volume of the human bladder, </a:t>
            </a:r>
            <a:r>
              <a:rPr lang="en-GB" dirty="0" smtClean="0">
                <a:latin typeface="+mj-lt"/>
              </a:rPr>
              <a:t>is 500 to 1,000 </a:t>
            </a:r>
            <a:r>
              <a:rPr lang="en-GB" dirty="0" err="1" smtClean="0">
                <a:latin typeface="+mj-lt"/>
              </a:rPr>
              <a:t>milli</a:t>
            </a:r>
            <a:r>
              <a:rPr lang="en-GB" dirty="0">
                <a:latin typeface="+mj-lt"/>
              </a:rPr>
              <a:t>-</a:t>
            </a:r>
            <a:r>
              <a:rPr lang="en-GB" dirty="0" smtClean="0">
                <a:latin typeface="+mj-lt"/>
              </a:rPr>
              <a:t>litres. </a:t>
            </a:r>
            <a:endParaRPr lang="en-GB" dirty="0">
              <a:latin typeface="+mj-lt"/>
            </a:endParaRPr>
          </a:p>
        </p:txBody>
      </p:sp>
      <p:sp>
        <p:nvSpPr>
          <p:cNvPr id="10" name="Rechthoek 9"/>
          <p:cNvSpPr/>
          <p:nvPr/>
        </p:nvSpPr>
        <p:spPr>
          <a:xfrm>
            <a:off x="370132" y="5524975"/>
            <a:ext cx="10501404" cy="646331"/>
          </a:xfrm>
          <a:prstGeom prst="rect">
            <a:avLst/>
          </a:prstGeom>
        </p:spPr>
        <p:txBody>
          <a:bodyPr wrap="square">
            <a:spAutoFit/>
          </a:bodyPr>
          <a:lstStyle/>
          <a:p>
            <a:r>
              <a:rPr lang="en-GB" dirty="0">
                <a:latin typeface="+mj-lt"/>
              </a:rPr>
              <a:t>For the urine to exit the bladder, both the </a:t>
            </a:r>
            <a:r>
              <a:rPr lang="en-GB" dirty="0" err="1">
                <a:latin typeface="+mj-lt"/>
              </a:rPr>
              <a:t>autonomically</a:t>
            </a:r>
            <a:r>
              <a:rPr lang="en-GB" dirty="0">
                <a:latin typeface="+mj-lt"/>
              </a:rPr>
              <a:t> controlled </a:t>
            </a:r>
            <a:r>
              <a:rPr lang="en-GB" b="1" dirty="0">
                <a:solidFill>
                  <a:srgbClr val="7030A0"/>
                </a:solidFill>
                <a:latin typeface="+mj-lt"/>
              </a:rPr>
              <a:t>internal sphincter </a:t>
            </a:r>
            <a:r>
              <a:rPr lang="en-GB" dirty="0">
                <a:latin typeface="+mj-lt"/>
              </a:rPr>
              <a:t>and the voluntarily controlled </a:t>
            </a:r>
            <a:r>
              <a:rPr lang="en-GB" b="1" dirty="0">
                <a:solidFill>
                  <a:srgbClr val="7030A0"/>
                </a:solidFill>
                <a:latin typeface="+mj-lt"/>
              </a:rPr>
              <a:t>external sphincter </a:t>
            </a:r>
            <a:r>
              <a:rPr lang="en-GB" dirty="0">
                <a:latin typeface="+mj-lt"/>
              </a:rPr>
              <a:t>must be opened. Problems with these muscles can lead to </a:t>
            </a:r>
            <a:r>
              <a:rPr lang="en-GB" b="1" dirty="0">
                <a:solidFill>
                  <a:srgbClr val="7030A0"/>
                </a:solidFill>
                <a:latin typeface="+mj-lt"/>
              </a:rPr>
              <a:t>incontinence</a:t>
            </a:r>
            <a:r>
              <a:rPr lang="en-GB" dirty="0" smtClean="0">
                <a:latin typeface="+mj-lt"/>
              </a:rPr>
              <a:t>.</a:t>
            </a:r>
            <a:endParaRPr lang="en-GB" dirty="0">
              <a:latin typeface="+mj-lt"/>
            </a:endParaRPr>
          </a:p>
        </p:txBody>
      </p:sp>
    </p:spTree>
    <p:extLst>
      <p:ext uri="{BB962C8B-B14F-4D97-AF65-F5344CB8AC3E}">
        <p14:creationId xmlns:p14="http://schemas.microsoft.com/office/powerpoint/2010/main" val="327542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Osmosis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cs typeface="Times New Roman" panose="02020603050405020304" pitchFamily="18" charset="0"/>
              </a:rPr>
              <a:t>Function of the kidney</a:t>
            </a:r>
            <a:endParaRPr lang="en-GB" sz="2000" dirty="0"/>
          </a:p>
        </p:txBody>
      </p:sp>
      <p:pic>
        <p:nvPicPr>
          <p:cNvPr id="3" name="Afbeelding 2"/>
          <p:cNvPicPr>
            <a:picLocks noChangeAspect="1"/>
          </p:cNvPicPr>
          <p:nvPr/>
        </p:nvPicPr>
        <p:blipFill>
          <a:blip r:embed="rId2"/>
          <a:stretch>
            <a:fillRect/>
          </a:stretch>
        </p:blipFill>
        <p:spPr>
          <a:xfrm>
            <a:off x="7610688" y="1505928"/>
            <a:ext cx="4378928" cy="2473219"/>
          </a:xfrm>
          <a:prstGeom prst="rect">
            <a:avLst/>
          </a:prstGeom>
        </p:spPr>
      </p:pic>
      <p:sp>
        <p:nvSpPr>
          <p:cNvPr id="5" name="Rechthoek 4"/>
          <p:cNvSpPr/>
          <p:nvPr/>
        </p:nvSpPr>
        <p:spPr>
          <a:xfrm>
            <a:off x="399970" y="2448246"/>
            <a:ext cx="7086052" cy="1200329"/>
          </a:xfrm>
          <a:prstGeom prst="rect">
            <a:avLst/>
          </a:prstGeom>
        </p:spPr>
        <p:txBody>
          <a:bodyPr wrap="square">
            <a:spAutoFit/>
          </a:bodyPr>
          <a:lstStyle/>
          <a:p>
            <a:r>
              <a:rPr lang="en-GB" b="1" dirty="0">
                <a:solidFill>
                  <a:srgbClr val="7030A0"/>
                </a:solidFill>
                <a:latin typeface="+mj-lt"/>
              </a:rPr>
              <a:t>Osmosis</a:t>
            </a:r>
            <a:r>
              <a:rPr lang="en-GB" dirty="0">
                <a:latin typeface="+mj-lt"/>
              </a:rPr>
              <a:t> is the spontaneous net movement of </a:t>
            </a:r>
            <a:r>
              <a:rPr lang="en-GB" dirty="0" smtClean="0">
                <a:latin typeface="+mj-lt"/>
              </a:rPr>
              <a:t>water (solute) molecules </a:t>
            </a:r>
            <a:r>
              <a:rPr lang="en-GB" dirty="0">
                <a:latin typeface="+mj-lt"/>
              </a:rPr>
              <a:t>through a </a:t>
            </a:r>
            <a:r>
              <a:rPr lang="en-GB" b="1" dirty="0">
                <a:solidFill>
                  <a:srgbClr val="7030A0"/>
                </a:solidFill>
                <a:latin typeface="+mj-lt"/>
              </a:rPr>
              <a:t>semi-permeable membrane </a:t>
            </a:r>
            <a:r>
              <a:rPr lang="en-GB" dirty="0">
                <a:latin typeface="+mj-lt"/>
              </a:rPr>
              <a:t>(that do not allow the passing of the </a:t>
            </a:r>
            <a:r>
              <a:rPr lang="en-GB" dirty="0" smtClean="0">
                <a:latin typeface="+mj-lt"/>
              </a:rPr>
              <a:t>solvent, N</a:t>
            </a:r>
            <a:r>
              <a:rPr lang="en-GB" dirty="0" smtClean="0">
                <a:solidFill>
                  <a:srgbClr val="000000"/>
                </a:solidFill>
                <a:latin typeface="Calibri Light" panose="020F0302020204030204"/>
              </a:rPr>
              <a:t>a</a:t>
            </a:r>
            <a:r>
              <a:rPr lang="en-GB" baseline="30000" dirty="0">
                <a:solidFill>
                  <a:srgbClr val="000000"/>
                </a:solidFill>
                <a:latin typeface="Calibri Light" panose="020F0302020204030204"/>
              </a:rPr>
              <a:t>+</a:t>
            </a:r>
            <a:r>
              <a:rPr lang="en-GB" dirty="0">
                <a:solidFill>
                  <a:srgbClr val="000000"/>
                </a:solidFill>
                <a:latin typeface="Calibri Light" panose="020F0302020204030204"/>
              </a:rPr>
              <a:t>) </a:t>
            </a:r>
            <a:r>
              <a:rPr lang="en-GB" dirty="0" smtClean="0">
                <a:latin typeface="+mj-lt"/>
              </a:rPr>
              <a:t>into </a:t>
            </a:r>
            <a:r>
              <a:rPr lang="en-GB" dirty="0">
                <a:latin typeface="+mj-lt"/>
              </a:rPr>
              <a:t>a region of higher </a:t>
            </a:r>
            <a:r>
              <a:rPr lang="en-GB" dirty="0" smtClean="0">
                <a:latin typeface="+mj-lt"/>
              </a:rPr>
              <a:t>solvent (</a:t>
            </a:r>
            <a:r>
              <a:rPr lang="en-GB" dirty="0">
                <a:solidFill>
                  <a:srgbClr val="000000"/>
                </a:solidFill>
                <a:latin typeface="Calibri Light" panose="020F0302020204030204"/>
              </a:rPr>
              <a:t>Na</a:t>
            </a:r>
            <a:r>
              <a:rPr lang="en-GB" baseline="30000" dirty="0">
                <a:solidFill>
                  <a:srgbClr val="000000"/>
                </a:solidFill>
                <a:latin typeface="Calibri Light" panose="020F0302020204030204"/>
              </a:rPr>
              <a:t>+</a:t>
            </a:r>
            <a:r>
              <a:rPr lang="en-GB" dirty="0">
                <a:solidFill>
                  <a:srgbClr val="000000"/>
                </a:solidFill>
                <a:latin typeface="Calibri Light" panose="020F0302020204030204"/>
              </a:rPr>
              <a:t>) </a:t>
            </a:r>
            <a:r>
              <a:rPr lang="en-GB" dirty="0" smtClean="0">
                <a:latin typeface="+mj-lt"/>
              </a:rPr>
              <a:t>concentration in </a:t>
            </a:r>
            <a:r>
              <a:rPr lang="en-GB" dirty="0">
                <a:latin typeface="+mj-lt"/>
              </a:rPr>
              <a:t>the direction that tends to equalize the </a:t>
            </a:r>
            <a:r>
              <a:rPr lang="en-GB" b="1" dirty="0">
                <a:solidFill>
                  <a:srgbClr val="7030A0"/>
                </a:solidFill>
                <a:latin typeface="+mj-lt"/>
              </a:rPr>
              <a:t>solute concentrations </a:t>
            </a:r>
            <a:r>
              <a:rPr lang="en-GB" dirty="0">
                <a:latin typeface="+mj-lt"/>
              </a:rPr>
              <a:t>on the two sides</a:t>
            </a:r>
            <a:r>
              <a:rPr lang="en-GB" dirty="0" smtClean="0">
                <a:latin typeface="+mj-lt"/>
              </a:rPr>
              <a:t>.</a:t>
            </a:r>
            <a:endParaRPr lang="en-GB" dirty="0">
              <a:latin typeface="+mj-lt"/>
            </a:endParaRPr>
          </a:p>
        </p:txBody>
      </p:sp>
      <p:sp>
        <p:nvSpPr>
          <p:cNvPr id="6" name="Rechthoek 5"/>
          <p:cNvSpPr/>
          <p:nvPr/>
        </p:nvSpPr>
        <p:spPr>
          <a:xfrm>
            <a:off x="399970" y="4569590"/>
            <a:ext cx="11306360" cy="1084912"/>
          </a:xfrm>
          <a:prstGeom prst="rect">
            <a:avLst/>
          </a:prstGeom>
        </p:spPr>
        <p:txBody>
          <a:bodyPr wrap="square">
            <a:spAutoFit/>
          </a:bodyPr>
          <a:lstStyle/>
          <a:p>
            <a:r>
              <a:rPr lang="en-GB" dirty="0" smtClean="0">
                <a:latin typeface="+mj-lt"/>
              </a:rPr>
              <a:t>In </a:t>
            </a:r>
            <a:r>
              <a:rPr lang="en-GB" dirty="0">
                <a:latin typeface="+mj-lt"/>
              </a:rPr>
              <a:t>general, these membranes are </a:t>
            </a:r>
            <a:r>
              <a:rPr lang="en-GB" b="1" dirty="0">
                <a:solidFill>
                  <a:srgbClr val="7030A0"/>
                </a:solidFill>
                <a:latin typeface="+mj-lt"/>
              </a:rPr>
              <a:t>impermeable </a:t>
            </a:r>
            <a:r>
              <a:rPr lang="en-GB" dirty="0">
                <a:latin typeface="+mj-lt"/>
              </a:rPr>
              <a:t>to large </a:t>
            </a:r>
            <a:r>
              <a:rPr lang="en-GB" dirty="0" smtClean="0">
                <a:latin typeface="+mj-lt"/>
              </a:rPr>
              <a:t>and polar molecules</a:t>
            </a:r>
            <a:r>
              <a:rPr lang="en-GB" dirty="0">
                <a:latin typeface="+mj-lt"/>
              </a:rPr>
              <a:t>, such as ions, proteins, and polysaccharides, while being </a:t>
            </a:r>
            <a:r>
              <a:rPr lang="en-GB" b="1" dirty="0">
                <a:solidFill>
                  <a:srgbClr val="7030A0"/>
                </a:solidFill>
                <a:latin typeface="+mj-lt"/>
              </a:rPr>
              <a:t>permeable </a:t>
            </a:r>
            <a:r>
              <a:rPr lang="en-GB" dirty="0">
                <a:latin typeface="+mj-lt"/>
              </a:rPr>
              <a:t>to non-polar as well as to small molecules like oxygen, carbon dioxide, nitrogen, and nitric oxide. </a:t>
            </a:r>
          </a:p>
          <a:p>
            <a:endParaRPr lang="en-GB" sz="1050" dirty="0">
              <a:latin typeface="+mj-lt"/>
            </a:endParaRPr>
          </a:p>
          <a:p>
            <a:r>
              <a:rPr lang="en-GB" dirty="0" smtClean="0">
                <a:latin typeface="+mj-lt"/>
              </a:rPr>
              <a:t>Osmosis </a:t>
            </a:r>
            <a:r>
              <a:rPr lang="en-GB" dirty="0">
                <a:latin typeface="+mj-lt"/>
              </a:rPr>
              <a:t>provides the primary means by which </a:t>
            </a:r>
            <a:r>
              <a:rPr lang="en-GB" b="1" dirty="0">
                <a:solidFill>
                  <a:srgbClr val="7030A0"/>
                </a:solidFill>
                <a:latin typeface="+mj-lt"/>
              </a:rPr>
              <a:t>water is transported into and out of cells</a:t>
            </a:r>
            <a:r>
              <a:rPr lang="en-GB" dirty="0">
                <a:latin typeface="+mj-lt"/>
              </a:rPr>
              <a:t>. </a:t>
            </a:r>
          </a:p>
        </p:txBody>
      </p:sp>
      <p:sp>
        <p:nvSpPr>
          <p:cNvPr id="7" name="Rechthoek 6"/>
          <p:cNvSpPr/>
          <p:nvPr/>
        </p:nvSpPr>
        <p:spPr>
          <a:xfrm>
            <a:off x="412130" y="3786539"/>
            <a:ext cx="6096000" cy="646331"/>
          </a:xfrm>
          <a:prstGeom prst="rect">
            <a:avLst/>
          </a:prstGeom>
        </p:spPr>
        <p:txBody>
          <a:bodyPr>
            <a:spAutoFit/>
          </a:bodyPr>
          <a:lstStyle/>
          <a:p>
            <a:pPr lvl="0"/>
            <a:r>
              <a:rPr lang="en-GB" dirty="0">
                <a:solidFill>
                  <a:srgbClr val="000000"/>
                </a:solidFill>
                <a:latin typeface="Calibri Light" panose="020F0302020204030204"/>
              </a:rPr>
              <a:t>Osmosis is a vital process in biological systems, as biological membranes are </a:t>
            </a:r>
            <a:r>
              <a:rPr lang="en-GB" b="1" dirty="0" smtClean="0">
                <a:solidFill>
                  <a:srgbClr val="7030A0"/>
                </a:solidFill>
                <a:latin typeface="Calibri Light" panose="020F0302020204030204"/>
              </a:rPr>
              <a:t>semi-permeable</a:t>
            </a:r>
            <a:r>
              <a:rPr lang="en-GB" dirty="0">
                <a:solidFill>
                  <a:srgbClr val="000000"/>
                </a:solidFill>
                <a:latin typeface="Calibri Light" panose="020F0302020204030204"/>
              </a:rPr>
              <a:t>. </a:t>
            </a:r>
          </a:p>
        </p:txBody>
      </p:sp>
      <p:sp>
        <p:nvSpPr>
          <p:cNvPr id="10" name="Tekstvak 9"/>
          <p:cNvSpPr txBox="1"/>
          <p:nvPr/>
        </p:nvSpPr>
        <p:spPr>
          <a:xfrm>
            <a:off x="9643533" y="311929"/>
            <a:ext cx="829073" cy="369332"/>
          </a:xfrm>
          <a:prstGeom prst="rect">
            <a:avLst/>
          </a:prstGeom>
          <a:noFill/>
        </p:spPr>
        <p:txBody>
          <a:bodyPr wrap="none" rtlCol="0">
            <a:spAutoFit/>
          </a:bodyPr>
          <a:lstStyle/>
          <a:p>
            <a:r>
              <a:rPr lang="en-GB" dirty="0" smtClean="0"/>
              <a:t>video !</a:t>
            </a:r>
            <a:endParaRPr lang="en-GB" dirty="0"/>
          </a:p>
        </p:txBody>
      </p:sp>
      <p:sp>
        <p:nvSpPr>
          <p:cNvPr id="16" name="Rechthoek 15"/>
          <p:cNvSpPr/>
          <p:nvPr/>
        </p:nvSpPr>
        <p:spPr>
          <a:xfrm>
            <a:off x="399970" y="1397417"/>
            <a:ext cx="6373363" cy="923330"/>
          </a:xfrm>
          <a:prstGeom prst="rect">
            <a:avLst/>
          </a:prstGeom>
        </p:spPr>
        <p:txBody>
          <a:bodyPr wrap="square">
            <a:spAutoFit/>
          </a:bodyPr>
          <a:lstStyle/>
          <a:p>
            <a:pPr lvl="0"/>
            <a:r>
              <a:rPr lang="en-GB" dirty="0" smtClean="0">
                <a:solidFill>
                  <a:srgbClr val="000000"/>
                </a:solidFill>
                <a:latin typeface="Calibri Light" panose="020F0302020204030204"/>
              </a:rPr>
              <a:t>The blood filtration in the kidneys works via osmosis, which is a special case of diffusion. The kidneys </a:t>
            </a:r>
            <a:r>
              <a:rPr lang="en-GB" dirty="0">
                <a:solidFill>
                  <a:srgbClr val="000000"/>
                </a:solidFill>
                <a:latin typeface="Calibri Light" panose="020F0302020204030204"/>
              </a:rPr>
              <a:t>use active transport (especially of </a:t>
            </a:r>
            <a:r>
              <a:rPr lang="en-GB" dirty="0" smtClean="0">
                <a:solidFill>
                  <a:srgbClr val="000000"/>
                </a:solidFill>
                <a:latin typeface="Calibri Light" panose="020F0302020204030204"/>
              </a:rPr>
              <a:t>Na</a:t>
            </a:r>
            <a:r>
              <a:rPr lang="en-GB" baseline="30000" dirty="0" smtClean="0">
                <a:solidFill>
                  <a:srgbClr val="000000"/>
                </a:solidFill>
                <a:latin typeface="Calibri Light" panose="020F0302020204030204"/>
              </a:rPr>
              <a:t>+</a:t>
            </a:r>
            <a:r>
              <a:rPr lang="en-GB" dirty="0" smtClean="0">
                <a:solidFill>
                  <a:srgbClr val="000000"/>
                </a:solidFill>
                <a:latin typeface="Calibri Light" panose="020F0302020204030204"/>
              </a:rPr>
              <a:t>) </a:t>
            </a:r>
            <a:r>
              <a:rPr lang="en-GB" dirty="0">
                <a:solidFill>
                  <a:srgbClr val="000000"/>
                </a:solidFill>
                <a:latin typeface="Calibri Light" panose="020F0302020204030204"/>
              </a:rPr>
              <a:t>to set up </a:t>
            </a:r>
            <a:r>
              <a:rPr lang="en-GB" b="1" dirty="0">
                <a:solidFill>
                  <a:srgbClr val="7030A0"/>
                </a:solidFill>
                <a:latin typeface="Calibri Light" panose="020F0302020204030204"/>
              </a:rPr>
              <a:t>osmotic </a:t>
            </a:r>
            <a:r>
              <a:rPr lang="en-GB" b="1" dirty="0" smtClean="0">
                <a:solidFill>
                  <a:srgbClr val="7030A0"/>
                </a:solidFill>
                <a:latin typeface="Calibri Light" panose="020F0302020204030204"/>
              </a:rPr>
              <a:t>gradients</a:t>
            </a:r>
            <a:r>
              <a:rPr lang="en-GB" dirty="0" smtClean="0">
                <a:solidFill>
                  <a:srgbClr val="000000"/>
                </a:solidFill>
                <a:latin typeface="Calibri Light" panose="020F0302020204030204"/>
              </a:rPr>
              <a:t>.  </a:t>
            </a:r>
            <a:endParaRPr lang="en-GB" dirty="0">
              <a:solidFill>
                <a:srgbClr val="000000"/>
              </a:solidFill>
              <a:latin typeface="Calibri Light" panose="020F0302020204030204"/>
            </a:endParaRPr>
          </a:p>
        </p:txBody>
      </p:sp>
      <p:sp>
        <p:nvSpPr>
          <p:cNvPr id="9" name="Rechthoek 8"/>
          <p:cNvSpPr/>
          <p:nvPr/>
        </p:nvSpPr>
        <p:spPr>
          <a:xfrm>
            <a:off x="1156400" y="5858303"/>
            <a:ext cx="10703459" cy="369332"/>
          </a:xfrm>
          <a:prstGeom prst="rect">
            <a:avLst/>
          </a:prstGeom>
          <a:solidFill>
            <a:schemeClr val="bg2"/>
          </a:solidFill>
          <a:ln>
            <a:solidFill>
              <a:srgbClr val="7030A0"/>
            </a:solidFill>
          </a:ln>
        </p:spPr>
        <p:txBody>
          <a:bodyPr wrap="square">
            <a:spAutoFit/>
          </a:bodyPr>
          <a:lstStyle/>
          <a:p>
            <a:r>
              <a:rPr lang="en-GB" dirty="0" smtClean="0">
                <a:latin typeface="+mj-lt"/>
              </a:rPr>
              <a:t>see for a simple explanation of diffusion &amp; osmosis: http</a:t>
            </a:r>
            <a:r>
              <a:rPr lang="en-GB" dirty="0">
                <a:latin typeface="+mj-lt"/>
              </a:rPr>
              <a:t>://www.mun.ca/biology/Osmosis_Diffusion/tutor2.html</a:t>
            </a:r>
          </a:p>
        </p:txBody>
      </p:sp>
    </p:spTree>
    <p:extLst>
      <p:ext uri="{BB962C8B-B14F-4D97-AF65-F5344CB8AC3E}">
        <p14:creationId xmlns:p14="http://schemas.microsoft.com/office/powerpoint/2010/main" val="725613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2816</TotalTime>
  <Words>1871</Words>
  <Application>Microsoft Office PowerPoint</Application>
  <PresentationFormat>Widescreen</PresentationFormat>
  <Paragraphs>138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Times New Roman</vt:lpstr>
      <vt:lpstr>Terugblik</vt:lpstr>
      <vt:lpstr>Function of the kidney</vt:lpstr>
      <vt:lpstr>Kidneys: Position and Structure</vt:lpstr>
      <vt:lpstr>Function of the Kidneys </vt:lpstr>
      <vt:lpstr>Intermezzo: the Excretory system of the human  body</vt:lpstr>
      <vt:lpstr>Blood filtration (anatomy) </vt:lpstr>
      <vt:lpstr>Blood filtration (schematic) </vt:lpstr>
      <vt:lpstr>Blood filtration </vt:lpstr>
      <vt:lpstr>Ureters and bladder</vt:lpstr>
      <vt:lpstr>Osmosis</vt:lpstr>
      <vt:lpstr>Osmosis</vt:lpstr>
      <vt:lpstr>Tools used for diagnosis of renal disease</vt:lpstr>
      <vt:lpstr>Tools used for diagnosis of renal disease</vt:lpstr>
      <vt:lpstr>Diseases of the Kidney</vt:lpstr>
      <vt:lpstr>Diseases of the Kidney</vt:lpstr>
      <vt:lpstr>Treatments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249</cp:revision>
  <dcterms:created xsi:type="dcterms:W3CDTF">2014-11-03T16:21:19Z</dcterms:created>
  <dcterms:modified xsi:type="dcterms:W3CDTF">2020-03-18T14:13:51Z</dcterms:modified>
</cp:coreProperties>
</file>